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1"/>
  </p:sldMasterIdLst>
  <p:notesMasterIdLst>
    <p:notesMasterId r:id="rId25"/>
  </p:notesMasterIdLst>
  <p:handoutMasterIdLst>
    <p:handoutMasterId r:id="rId26"/>
  </p:handoutMasterIdLst>
  <p:sldIdLst>
    <p:sldId id="393" r:id="rId2"/>
    <p:sldId id="366" r:id="rId3"/>
    <p:sldId id="295" r:id="rId4"/>
    <p:sldId id="367" r:id="rId5"/>
    <p:sldId id="394" r:id="rId6"/>
    <p:sldId id="395" r:id="rId7"/>
    <p:sldId id="369" r:id="rId8"/>
    <p:sldId id="368" r:id="rId9"/>
    <p:sldId id="398" r:id="rId10"/>
    <p:sldId id="396" r:id="rId11"/>
    <p:sldId id="397" r:id="rId12"/>
    <p:sldId id="380" r:id="rId13"/>
    <p:sldId id="400" r:id="rId14"/>
    <p:sldId id="404" r:id="rId15"/>
    <p:sldId id="399" r:id="rId16"/>
    <p:sldId id="389" r:id="rId17"/>
    <p:sldId id="383" r:id="rId18"/>
    <p:sldId id="390" r:id="rId19"/>
    <p:sldId id="405" r:id="rId20"/>
    <p:sldId id="384" r:id="rId21"/>
    <p:sldId id="401" r:id="rId22"/>
    <p:sldId id="335" r:id="rId23"/>
    <p:sldId id="403" r:id="rId24"/>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bw"/>
  <p:clrMru>
    <a:srgbClr val="FF33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65"/>
    <p:restoredTop sz="74336" autoAdjust="0"/>
  </p:normalViewPr>
  <p:slideViewPr>
    <p:cSldViewPr>
      <p:cViewPr>
        <p:scale>
          <a:sx n="59" d="100"/>
          <a:sy n="59" d="100"/>
        </p:scale>
        <p:origin x="2616" y="424"/>
      </p:cViewPr>
      <p:guideLst>
        <p:guide orient="horz" pos="2160"/>
        <p:guide pos="2880"/>
      </p:guideLst>
    </p:cSldViewPr>
  </p:slideViewPr>
  <p:notesTextViewPr>
    <p:cViewPr>
      <p:scale>
        <a:sx n="100" d="100"/>
        <a:sy n="100" d="100"/>
      </p:scale>
      <p:origin x="0" y="-2248"/>
    </p:cViewPr>
  </p:notesTextViewPr>
  <p:sorterViewPr>
    <p:cViewPr>
      <p:scale>
        <a:sx n="66" d="100"/>
        <a:sy n="66" d="100"/>
      </p:scale>
      <p:origin x="0" y="0"/>
    </p:cViewPr>
  </p:sorterViewPr>
  <p:notesViewPr>
    <p:cSldViewPr>
      <p:cViewPr>
        <p:scale>
          <a:sx n="100" d="100"/>
          <a:sy n="100" d="100"/>
        </p:scale>
        <p:origin x="2816" y="-166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handoutMaster" Target="handoutMasters/handout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8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768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76804"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76805"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393BF81D-9823-410F-B7A9-F5635B10D26B}" type="slidenum">
              <a:rPr lang="en-US"/>
              <a:pPr>
                <a:defRPr/>
              </a:pPr>
              <a:t>‹#›</a:t>
            </a:fld>
            <a:endParaRPr lang="en-US"/>
          </a:p>
        </p:txBody>
      </p:sp>
    </p:spTree>
    <p:extLst>
      <p:ext uri="{BB962C8B-B14F-4D97-AF65-F5344CB8AC3E}">
        <p14:creationId xmlns:p14="http://schemas.microsoft.com/office/powerpoint/2010/main" val="12132125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lIns="91440" tIns="45720" rIns="91440" bIns="45720" rtlCol="0"/>
          <a:lstStyle>
            <a:lvl1pPr algn="r">
              <a:defRPr sz="1200"/>
            </a:lvl1pPr>
          </a:lstStyle>
          <a:p>
            <a:pPr>
              <a:defRPr/>
            </a:pPr>
            <a:fld id="{F4F2A103-7D08-41C8-B3D9-6D6A4F3237CA}" type="datetimeFigureOut">
              <a:rPr lang="en-US"/>
              <a:pPr>
                <a:defRPr/>
              </a:pPr>
              <a:t>10/25/16</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lIns="91440" tIns="45720" rIns="91440" bIns="45720" rtlCol="0" anchor="b"/>
          <a:lstStyle>
            <a:lvl1pPr algn="r">
              <a:defRPr sz="1200"/>
            </a:lvl1pPr>
          </a:lstStyle>
          <a:p>
            <a:pPr>
              <a:defRPr/>
            </a:pPr>
            <a:fld id="{3F26733B-A48B-4C46-BBE1-561EA6DF57D4}" type="slidenum">
              <a:rPr lang="en-US"/>
              <a:pPr>
                <a:defRPr/>
              </a:pPr>
              <a:t>‹#›</a:t>
            </a:fld>
            <a:endParaRPr lang="en-US"/>
          </a:p>
        </p:txBody>
      </p:sp>
    </p:spTree>
    <p:extLst>
      <p:ext uri="{BB962C8B-B14F-4D97-AF65-F5344CB8AC3E}">
        <p14:creationId xmlns:p14="http://schemas.microsoft.com/office/powerpoint/2010/main" val="68783773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1" Type="http://schemas.openxmlformats.org/officeDocument/2006/relationships/hyperlink" Target="https://en.wikipedia.org/wiki/Culture" TargetMode="External"/><Relationship Id="rId12" Type="http://schemas.openxmlformats.org/officeDocument/2006/relationships/hyperlink" Target="https://en.wikipedia.org/wiki/Ethnic_group" TargetMode="External"/><Relationship Id="rId1" Type="http://schemas.openxmlformats.org/officeDocument/2006/relationships/notesMaster" Target="../notesMasters/notesMaster1.xml"/><Relationship Id="rId2" Type="http://schemas.openxmlformats.org/officeDocument/2006/relationships/slide" Target="../slides/slide4.xml"/><Relationship Id="rId3" Type="http://schemas.openxmlformats.org/officeDocument/2006/relationships/hyperlink" Target="https://en.wikipedia.org/wiki/State_(polity)" TargetMode="External"/><Relationship Id="rId4" Type="http://schemas.openxmlformats.org/officeDocument/2006/relationships/hyperlink" Target="https://en.wikipedia.org/wiki/Nation" TargetMode="External"/><Relationship Id="rId5" Type="http://schemas.openxmlformats.org/officeDocument/2006/relationships/hyperlink" Target="https://en.wikipedia.org/wiki/Legitimacy_(political)" TargetMode="External"/><Relationship Id="rId6" Type="http://schemas.openxmlformats.org/officeDocument/2006/relationships/hyperlink" Target="https://en.wikipedia.org/wiki/Sovereign_state" TargetMode="External"/><Relationship Id="rId7" Type="http://schemas.openxmlformats.org/officeDocument/2006/relationships/hyperlink" Target="https://en.wikipedia.org/wiki/Sovereign_state#Declarative_theory" TargetMode="External"/><Relationship Id="rId8" Type="http://schemas.openxmlformats.org/officeDocument/2006/relationships/hyperlink" Target="https://en.wikipedia.org/wiki/Sovereign_state#Constitutive_theory" TargetMode="External"/><Relationship Id="rId9" Type="http://schemas.openxmlformats.org/officeDocument/2006/relationships/hyperlink" Target="https://en.wikipedia.org/wiki/Politics" TargetMode="External"/><Relationship Id="rId10" Type="http://schemas.openxmlformats.org/officeDocument/2006/relationships/hyperlink" Target="https://en.wikipedia.org/wiki/Geopolitics"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F26733B-A48B-4C46-BBE1-561EA6DF57D4}" type="slidenum">
              <a:rPr lang="en-US" smtClean="0"/>
              <a:pPr>
                <a:defRPr/>
              </a:pPr>
              <a:t>1</a:t>
            </a:fld>
            <a:endParaRPr lang="en-US"/>
          </a:p>
        </p:txBody>
      </p:sp>
    </p:spTree>
    <p:extLst>
      <p:ext uri="{BB962C8B-B14F-4D97-AF65-F5344CB8AC3E}">
        <p14:creationId xmlns:p14="http://schemas.microsoft.com/office/powerpoint/2010/main" val="2732851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lnSpc>
                <a:spcPct val="80000"/>
              </a:lnSpc>
              <a:spcBef>
                <a:spcPct val="0"/>
              </a:spcBef>
            </a:pPr>
            <a:r>
              <a:rPr lang="en-US" dirty="0" smtClean="0"/>
              <a:t>The </a:t>
            </a:r>
            <a:r>
              <a:rPr lang="en-US" i="1" dirty="0" smtClean="0"/>
              <a:t>feeling</a:t>
            </a:r>
            <a:r>
              <a:rPr lang="en-US" dirty="0" smtClean="0"/>
              <a:t> of TODAY’S ERA of globalization’s impact appears different:</a:t>
            </a:r>
          </a:p>
          <a:p>
            <a:pPr lvl="1" eaLnBrk="1" hangingPunct="1">
              <a:lnSpc>
                <a:spcPct val="80000"/>
              </a:lnSpc>
              <a:spcBef>
                <a:spcPct val="0"/>
              </a:spcBef>
            </a:pPr>
            <a:endParaRPr lang="en-US" dirty="0" smtClean="0"/>
          </a:p>
          <a:p>
            <a:pPr lvl="1" eaLnBrk="1" hangingPunct="1">
              <a:lnSpc>
                <a:spcPct val="80000"/>
              </a:lnSpc>
              <a:spcBef>
                <a:spcPct val="0"/>
              </a:spcBef>
            </a:pPr>
            <a:r>
              <a:rPr lang="en-US" dirty="0" smtClean="0"/>
              <a:t>“Globalization refers to a multidimensional set of social processes that create, multiply, stretch, and intensify worldwide social interdependencies and exchanges while at the same time fostering in people a </a:t>
            </a:r>
            <a:r>
              <a:rPr lang="en-US" i="1" dirty="0" smtClean="0"/>
              <a:t>growing awareness</a:t>
            </a:r>
            <a:r>
              <a:rPr lang="en-US" dirty="0" smtClean="0"/>
              <a:t> of deepening connections between the local and the distant” (Steger 2003, 13). </a:t>
            </a:r>
          </a:p>
          <a:p>
            <a:pPr lvl="1" eaLnBrk="1" hangingPunct="1">
              <a:lnSpc>
                <a:spcPct val="80000"/>
              </a:lnSpc>
              <a:spcBef>
                <a:spcPct val="0"/>
              </a:spcBef>
            </a:pPr>
            <a:endParaRPr lang="en-US" dirty="0" smtClean="0"/>
          </a:p>
          <a:p>
            <a:pPr lvl="1" eaLnBrk="1" hangingPunct="1">
              <a:lnSpc>
                <a:spcPct val="80000"/>
              </a:lnSpc>
              <a:spcBef>
                <a:spcPct val="0"/>
              </a:spcBef>
            </a:pPr>
            <a:r>
              <a:rPr lang="en-US" dirty="0" smtClean="0"/>
              <a:t>“Facts and figures … do not matter because the issue is more psychological than one of economics” (</a:t>
            </a:r>
            <a:r>
              <a:rPr lang="en-US" dirty="0" err="1" smtClean="0"/>
              <a:t>Chanda</a:t>
            </a:r>
            <a:r>
              <a:rPr lang="en-US" dirty="0" smtClean="0"/>
              <a:t> </a:t>
            </a:r>
            <a:r>
              <a:rPr lang="en-US" u="sng" dirty="0" smtClean="0"/>
              <a:t>Bound Together</a:t>
            </a:r>
            <a:r>
              <a:rPr lang="en-US" dirty="0" smtClean="0"/>
              <a:t> 2007, 296)</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C33BF34B-BB1C-4500-A22D-B1E4A6283E3B}" type="slidenum">
              <a:rPr lang="en-US" smtClean="0"/>
              <a:pPr/>
              <a:t>10</a:t>
            </a:fld>
            <a:endParaRPr lang="en-US"/>
          </a:p>
        </p:txBody>
      </p:sp>
    </p:spTree>
    <p:extLst>
      <p:ext uri="{BB962C8B-B14F-4D97-AF65-F5344CB8AC3E}">
        <p14:creationId xmlns:p14="http://schemas.microsoft.com/office/powerpoint/2010/main" val="8910580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US" sz="800" dirty="0" smtClean="0"/>
              <a:t>More revolution: </a:t>
            </a:r>
            <a:r>
              <a:rPr lang="en-US" sz="800" dirty="0" err="1" smtClean="0"/>
              <a:t>Naim</a:t>
            </a:r>
            <a:r>
              <a:rPr lang="en-US" sz="800" dirty="0" smtClean="0"/>
              <a:t>: “Ours is an age of profusion.</a:t>
            </a:r>
            <a:r>
              <a:rPr lang="en-US" sz="800" baseline="0" dirty="0" smtClean="0"/>
              <a:t> There is simply more of everything now. There are more people, countries, cities, political parties, armies; more goods and services, and more companies selling them; more weapons and more medicines; more students and more computers; more preachers and more criminals. The world’s economic output has increased fivefold since 1950. Income per capita is three and a half times greater than it was then. More importantly, there are more people – 2 billion more than just two decades ago. By 2050, the world’s population will be four times larger than it was in 1950.” (54)</a:t>
            </a:r>
          </a:p>
          <a:p>
            <a:r>
              <a:rPr lang="en-US" sz="800" baseline="0" dirty="0" smtClean="0"/>
              <a:t>The more revolution is also not limited geographically. It has also progressed despite wars, terrorism, economic recessions, disease, etc. </a:t>
            </a:r>
          </a:p>
          <a:p>
            <a:r>
              <a:rPr lang="en-US" sz="800" baseline="0" dirty="0" smtClean="0"/>
              <a:t>There is a larger global “middle” class, doubling in size from 1 billion in 1980 to 2 billion in 2012; more countries are now classified as “middle income countries” (56).</a:t>
            </a:r>
          </a:p>
          <a:p>
            <a:r>
              <a:rPr lang="en-US" sz="800" baseline="0" dirty="0" smtClean="0"/>
              <a:t>84 percent of the world’s population is now literate, compared to 75 percent in 1990. Combat deaths are down; life expectancy in most of the world is rising. Human beings are generally enjoying longer and healthier lives (57). </a:t>
            </a:r>
          </a:p>
          <a:p>
            <a:r>
              <a:rPr lang="en-US" sz="800" baseline="0" dirty="0" smtClean="0"/>
              <a:t>KEY: WHEN PEOPLE ARE MORE NUMEROUS AND LIVING FULLER LIVES, THEY BECOME MORE DIFFICULT TO REGIMENT AND CONTROL.</a:t>
            </a:r>
          </a:p>
          <a:p>
            <a:r>
              <a:rPr lang="en-US" sz="800" u="sng" baseline="0" dirty="0" smtClean="0"/>
              <a:t>The mobility revolution</a:t>
            </a:r>
            <a:r>
              <a:rPr lang="en-US" sz="800" baseline="0" dirty="0" smtClean="0"/>
              <a:t>: not just more people, but more people on the move. The UN estimates that there are 214 million migrants across the globe, an increase of 37% in the last two decades (59). </a:t>
            </a:r>
          </a:p>
          <a:p>
            <a:r>
              <a:rPr lang="en-US" sz="800" baseline="0" dirty="0" smtClean="0"/>
              <a:t>Brain drain and brain circulation as consequences. Whereas such migrations deprive countries of much needed nurses, engineers, scientists, entrepreneurs, etc., these people do not always cut off from their home countries. They return to work, send remittances, etc. In so doing, they “transfer the culture, approaches, and techniques” they learned abroad. </a:t>
            </a:r>
          </a:p>
          <a:p>
            <a:r>
              <a:rPr lang="en-US" sz="800" baseline="0" dirty="0" smtClean="0"/>
              <a:t>Money is also more mobile.  Information is more mobile. Speed and extent of the drop in costs of moving goods, money, people, and information. </a:t>
            </a:r>
          </a:p>
          <a:p>
            <a:r>
              <a:rPr lang="en-US" sz="800" baseline="0" dirty="0" smtClean="0"/>
              <a:t>Urbanization – greater concentrations of people, greater clustering and availability of resources, opportunities, exchanges of knowledge, etc. </a:t>
            </a:r>
          </a:p>
          <a:p>
            <a:r>
              <a:rPr lang="en-US" sz="800" baseline="0" dirty="0" smtClean="0"/>
              <a:t>KEY: POWER NEEDS A CAPTIVE AUDIENCE; IF PEOPLE AND IDEAS AND MONEY ARE MORE MOBILE, IT IS HARDER FOR STATES TO COERCE CERTAIN BEHAVIORS, ATTITUDES, ETC.</a:t>
            </a:r>
          </a:p>
          <a:p>
            <a:r>
              <a:rPr lang="en-US" sz="800" u="sng" baseline="0" dirty="0" smtClean="0"/>
              <a:t>Mentality revolution</a:t>
            </a:r>
            <a:r>
              <a:rPr lang="en-US" sz="800" baseline="0" dirty="0" smtClean="0"/>
              <a:t>:</a:t>
            </a:r>
          </a:p>
          <a:p>
            <a:r>
              <a:rPr lang="en-US" sz="800" baseline="0" dirty="0" smtClean="0"/>
              <a:t>“Expectations revolutions”</a:t>
            </a:r>
          </a:p>
          <a:p>
            <a:r>
              <a:rPr lang="en-US" sz="800" baseline="0" dirty="0" smtClean="0"/>
              <a:t>People more mobile, with access to more information, greater discretionary spending, - there is an “emotional” impact of this greater access (65)</a:t>
            </a:r>
          </a:p>
          <a:p>
            <a:r>
              <a:rPr lang="en-US" sz="800" baseline="0" dirty="0" smtClean="0"/>
              <a:t>Greater attention to “standards” and “norms” and greater importance placed on transparency, human rights, and to fairness</a:t>
            </a:r>
          </a:p>
          <a:p>
            <a:r>
              <a:rPr lang="en-US" sz="800" baseline="0" dirty="0" smtClean="0"/>
              <a:t>“The ever-increasing salience of aspiration as a motivator of action and behavior” (69)</a:t>
            </a:r>
          </a:p>
          <a:p>
            <a:r>
              <a:rPr lang="en-US" sz="800" baseline="0" dirty="0" smtClean="0"/>
              <a:t>KEY: STATES AND OTHER TRADITIONAL POWER CENTERS CANNOT TAKE ANYTHING FOR GRANTED; THEIR POWER MAY BE CHALLENGED</a:t>
            </a:r>
            <a:endParaRPr lang="en-US" sz="800" dirty="0"/>
          </a:p>
        </p:txBody>
      </p:sp>
      <p:sp>
        <p:nvSpPr>
          <p:cNvPr id="4" name="Slide Number Placeholder 3"/>
          <p:cNvSpPr>
            <a:spLocks noGrp="1"/>
          </p:cNvSpPr>
          <p:nvPr>
            <p:ph type="sldNum" sz="quarter" idx="10"/>
          </p:nvPr>
        </p:nvSpPr>
        <p:spPr/>
        <p:txBody>
          <a:bodyPr/>
          <a:lstStyle/>
          <a:p>
            <a:pPr>
              <a:defRPr/>
            </a:pPr>
            <a:fld id="{3F26733B-A48B-4C46-BBE1-561EA6DF57D4}" type="slidenum">
              <a:rPr lang="en-US" smtClean="0"/>
              <a:pPr>
                <a:defRPr/>
              </a:pPr>
              <a:t>11</a:t>
            </a:fld>
            <a:endParaRPr lang="en-US" dirty="0"/>
          </a:p>
        </p:txBody>
      </p:sp>
    </p:spTree>
    <p:extLst>
      <p:ext uri="{BB962C8B-B14F-4D97-AF65-F5344CB8AC3E}">
        <p14:creationId xmlns:p14="http://schemas.microsoft.com/office/powerpoint/2010/main" val="1622262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self-preservation instincts of nation-states</a:t>
            </a:r>
          </a:p>
          <a:p>
            <a:r>
              <a:rPr lang="en-US" dirty="0" smtClean="0"/>
              <a:t>Also, if nation-state is dying, why do separatist groups want their own nation-states? </a:t>
            </a:r>
            <a:r>
              <a:rPr lang="en-US" dirty="0" err="1" smtClean="0"/>
              <a:t>Exs</a:t>
            </a:r>
            <a:r>
              <a:rPr lang="en-US" dirty="0" smtClean="0"/>
              <a:t>: Kurdistan and South Sudan</a:t>
            </a:r>
          </a:p>
          <a:p>
            <a:endParaRPr lang="en-US" dirty="0"/>
          </a:p>
        </p:txBody>
      </p:sp>
      <p:sp>
        <p:nvSpPr>
          <p:cNvPr id="4" name="Slide Number Placeholder 3"/>
          <p:cNvSpPr>
            <a:spLocks noGrp="1"/>
          </p:cNvSpPr>
          <p:nvPr>
            <p:ph type="sldNum" sz="quarter" idx="10"/>
          </p:nvPr>
        </p:nvSpPr>
        <p:spPr/>
        <p:txBody>
          <a:bodyPr/>
          <a:lstStyle/>
          <a:p>
            <a:pPr>
              <a:defRPr/>
            </a:pPr>
            <a:fld id="{3F26733B-A48B-4C46-BBE1-561EA6DF57D4}" type="slidenum">
              <a:rPr lang="en-US" smtClean="0"/>
              <a:pPr>
                <a:defRPr/>
              </a:pPr>
              <a:t>12</a:t>
            </a:fld>
            <a:endParaRPr lang="en-US"/>
          </a:p>
        </p:txBody>
      </p:sp>
    </p:spTree>
    <p:extLst>
      <p:ext uri="{BB962C8B-B14F-4D97-AF65-F5344CB8AC3E}">
        <p14:creationId xmlns:p14="http://schemas.microsoft.com/office/powerpoint/2010/main" val="5678007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28 member states</a:t>
            </a:r>
          </a:p>
          <a:p>
            <a:r>
              <a:rPr lang="en-US" dirty="0" smtClean="0"/>
              <a:t>“Pooling sovereignty” </a:t>
            </a:r>
          </a:p>
          <a:p>
            <a:r>
              <a:rPr lang="en-US" dirty="0" smtClean="0"/>
              <a:t>The Eurozone (19</a:t>
            </a:r>
            <a:r>
              <a:rPr lang="en-US" baseline="0" dirty="0" smtClean="0"/>
              <a:t> member states)</a:t>
            </a:r>
            <a:endParaRPr lang="en-US" dirty="0" smtClean="0"/>
          </a:p>
          <a:p>
            <a:r>
              <a:rPr lang="en-US" dirty="0" smtClean="0"/>
              <a:t>Schengen agreement</a:t>
            </a:r>
          </a:p>
          <a:p>
            <a:pPr lvl="1"/>
            <a:r>
              <a:rPr lang="en-US" dirty="0" smtClean="0"/>
              <a:t>Free mobility of EU citizens throughout Europe</a:t>
            </a:r>
          </a:p>
          <a:p>
            <a:r>
              <a:rPr lang="en-US" dirty="0" smtClean="0"/>
              <a:t>EU values of “solidarity” and “model for humanitarian assistance” </a:t>
            </a:r>
          </a:p>
          <a:p>
            <a:r>
              <a:rPr lang="en-US" dirty="0" smtClean="0"/>
              <a:t>On most foreign policy issues, unanimous consent of all member states necessary</a:t>
            </a:r>
          </a:p>
          <a:p>
            <a:r>
              <a:rPr lang="en-US" dirty="0" smtClean="0"/>
              <a:t>Dublin Regulation (2013)</a:t>
            </a:r>
          </a:p>
          <a:p>
            <a:endParaRPr lang="en-US" dirty="0" smtClean="0"/>
          </a:p>
          <a:p>
            <a:endParaRPr lang="en-US" dirty="0" smtClean="0"/>
          </a:p>
          <a:p>
            <a:r>
              <a:rPr lang="en-US" dirty="0" smtClean="0"/>
              <a:t>Dublin Regulation (2013)</a:t>
            </a:r>
          </a:p>
          <a:p>
            <a:pPr lvl="1"/>
            <a:r>
              <a:rPr lang="en-US" dirty="0" smtClean="0"/>
              <a:t>EU country in which asylum first arrives is responsible for processing asylum claim </a:t>
            </a:r>
          </a:p>
          <a:p>
            <a:endParaRPr lang="en-US" dirty="0"/>
          </a:p>
        </p:txBody>
      </p:sp>
      <p:sp>
        <p:nvSpPr>
          <p:cNvPr id="4" name="Slide Number Placeholder 3"/>
          <p:cNvSpPr>
            <a:spLocks noGrp="1"/>
          </p:cNvSpPr>
          <p:nvPr>
            <p:ph type="sldNum" sz="quarter" idx="10"/>
          </p:nvPr>
        </p:nvSpPr>
        <p:spPr/>
        <p:txBody>
          <a:bodyPr/>
          <a:lstStyle/>
          <a:p>
            <a:pPr>
              <a:defRPr/>
            </a:pPr>
            <a:fld id="{3F26733B-A48B-4C46-BBE1-561EA6DF57D4}" type="slidenum">
              <a:rPr lang="en-US" smtClean="0"/>
              <a:pPr>
                <a:defRPr/>
              </a:pPr>
              <a:t>13</a:t>
            </a:fld>
            <a:endParaRPr lang="en-US"/>
          </a:p>
        </p:txBody>
      </p:sp>
    </p:spTree>
    <p:extLst>
      <p:ext uri="{BB962C8B-B14F-4D97-AF65-F5344CB8AC3E}">
        <p14:creationId xmlns:p14="http://schemas.microsoft.com/office/powerpoint/2010/main" val="3833567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F26733B-A48B-4C46-BBE1-561EA6DF57D4}" type="slidenum">
              <a:rPr lang="en-US" smtClean="0"/>
              <a:pPr>
                <a:defRPr/>
              </a:pPr>
              <a:t>14</a:t>
            </a:fld>
            <a:endParaRPr lang="en-US"/>
          </a:p>
        </p:txBody>
      </p:sp>
    </p:spTree>
    <p:extLst>
      <p:ext uri="{BB962C8B-B14F-4D97-AF65-F5344CB8AC3E}">
        <p14:creationId xmlns:p14="http://schemas.microsoft.com/office/powerpoint/2010/main" val="16145911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Referendum on June 23, 2016: Slight majority votes for UK to leave the European Union. Why?</a:t>
            </a:r>
          </a:p>
          <a:p>
            <a:pPr lvl="1"/>
            <a:r>
              <a:rPr lang="en-US" dirty="0" smtClean="0"/>
              <a:t>Fears of immigration</a:t>
            </a:r>
          </a:p>
          <a:p>
            <a:pPr lvl="1"/>
            <a:r>
              <a:rPr lang="en-US" dirty="0" smtClean="0"/>
              <a:t>Anger at “Brussels” and “one-size fits all” policies</a:t>
            </a:r>
          </a:p>
          <a:p>
            <a:pPr lvl="1"/>
            <a:r>
              <a:rPr lang="en-US" dirty="0" smtClean="0"/>
              <a:t>Anger at loss of national sovereignty</a:t>
            </a:r>
          </a:p>
          <a:p>
            <a:pPr lvl="1"/>
            <a:r>
              <a:rPr lang="en-US" dirty="0" smtClean="0"/>
              <a:t>“Restore” national power and sovereignty of the UK</a:t>
            </a:r>
          </a:p>
          <a:p>
            <a:endParaRPr lang="en-US" dirty="0" smtClean="0"/>
          </a:p>
          <a:p>
            <a:endParaRPr lang="en-US" dirty="0" smtClean="0"/>
          </a:p>
          <a:p>
            <a:r>
              <a:rPr lang="en-US" dirty="0" smtClean="0"/>
              <a:t>FAZIT: A push</a:t>
            </a:r>
            <a:r>
              <a:rPr lang="en-US" baseline="0" dirty="0" smtClean="0"/>
              <a:t> back, albeit not a strong one, against the pooling of sovereignty in the EU</a:t>
            </a:r>
            <a:endParaRPr lang="en-US" dirty="0"/>
          </a:p>
        </p:txBody>
      </p:sp>
      <p:sp>
        <p:nvSpPr>
          <p:cNvPr id="4" name="Slide Number Placeholder 3"/>
          <p:cNvSpPr>
            <a:spLocks noGrp="1"/>
          </p:cNvSpPr>
          <p:nvPr>
            <p:ph type="sldNum" sz="quarter" idx="10"/>
          </p:nvPr>
        </p:nvSpPr>
        <p:spPr/>
        <p:txBody>
          <a:bodyPr/>
          <a:lstStyle/>
          <a:p>
            <a:pPr>
              <a:defRPr/>
            </a:pPr>
            <a:fld id="{3F26733B-A48B-4C46-BBE1-561EA6DF57D4}" type="slidenum">
              <a:rPr lang="en-US" smtClean="0"/>
              <a:pPr>
                <a:defRPr/>
              </a:pPr>
              <a:t>15</a:t>
            </a:fld>
            <a:endParaRPr lang="en-US"/>
          </a:p>
        </p:txBody>
      </p:sp>
    </p:spTree>
    <p:extLst>
      <p:ext uri="{BB962C8B-B14F-4D97-AF65-F5344CB8AC3E}">
        <p14:creationId xmlns:p14="http://schemas.microsoft.com/office/powerpoint/2010/main" val="8766782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Civil War in Syria since 2011</a:t>
            </a:r>
          </a:p>
          <a:p>
            <a:r>
              <a:rPr lang="en-US" dirty="0" smtClean="0"/>
              <a:t>Within country: 7.6 million Syrians displaced </a:t>
            </a:r>
          </a:p>
          <a:p>
            <a:r>
              <a:rPr lang="en-US" dirty="0" smtClean="0"/>
              <a:t>4 million Syrians have fled country</a:t>
            </a:r>
          </a:p>
          <a:p>
            <a:pPr lvl="1"/>
            <a:r>
              <a:rPr lang="en-US" dirty="0" smtClean="0"/>
              <a:t>635,000 registered in Jordan (pop. of 6 million)</a:t>
            </a:r>
          </a:p>
          <a:p>
            <a:pPr lvl="1"/>
            <a:r>
              <a:rPr lang="en-US" dirty="0" smtClean="0"/>
              <a:t>1.1million registered in Lebanon (pop. of 4.3 million)</a:t>
            </a:r>
          </a:p>
          <a:p>
            <a:pPr lvl="1"/>
            <a:r>
              <a:rPr lang="en-US" dirty="0" smtClean="0"/>
              <a:t>2.5 million registered in Turkey (pop. 72 million)</a:t>
            </a:r>
          </a:p>
          <a:p>
            <a:pPr lvl="1"/>
            <a:endParaRPr lang="en-US" dirty="0"/>
          </a:p>
          <a:p>
            <a:pPr lvl="1"/>
            <a:r>
              <a:rPr lang="en-US" dirty="0" smtClean="0"/>
              <a:t>(numbers from Amnesty International)</a:t>
            </a:r>
          </a:p>
          <a:p>
            <a:endParaRPr lang="en-US" dirty="0"/>
          </a:p>
        </p:txBody>
      </p:sp>
      <p:sp>
        <p:nvSpPr>
          <p:cNvPr id="4" name="Slide Number Placeholder 3"/>
          <p:cNvSpPr>
            <a:spLocks noGrp="1"/>
          </p:cNvSpPr>
          <p:nvPr>
            <p:ph type="sldNum" sz="quarter" idx="10"/>
          </p:nvPr>
        </p:nvSpPr>
        <p:spPr/>
        <p:txBody>
          <a:bodyPr/>
          <a:lstStyle/>
          <a:p>
            <a:pPr>
              <a:defRPr/>
            </a:pPr>
            <a:fld id="{3F26733B-A48B-4C46-BBE1-561EA6DF57D4}" type="slidenum">
              <a:rPr lang="en-US" smtClean="0"/>
              <a:pPr>
                <a:defRPr/>
              </a:pPr>
              <a:t>16</a:t>
            </a:fld>
            <a:endParaRPr lang="en-US"/>
          </a:p>
        </p:txBody>
      </p:sp>
    </p:spTree>
    <p:extLst>
      <p:ext uri="{BB962C8B-B14F-4D97-AF65-F5344CB8AC3E}">
        <p14:creationId xmlns:p14="http://schemas.microsoft.com/office/powerpoint/2010/main" val="3262638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F26733B-A48B-4C46-BBE1-561EA6DF57D4}" type="slidenum">
              <a:rPr lang="en-US" smtClean="0"/>
              <a:pPr>
                <a:defRPr/>
              </a:pPr>
              <a:t>17</a:t>
            </a:fld>
            <a:endParaRPr lang="en-US"/>
          </a:p>
        </p:txBody>
      </p:sp>
    </p:spTree>
    <p:extLst>
      <p:ext uri="{BB962C8B-B14F-4D97-AF65-F5344CB8AC3E}">
        <p14:creationId xmlns:p14="http://schemas.microsoft.com/office/powerpoint/2010/main" val="12969264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F26733B-A48B-4C46-BBE1-561EA6DF57D4}" type="slidenum">
              <a:rPr lang="en-US" smtClean="0"/>
              <a:pPr>
                <a:defRPr/>
              </a:pPr>
              <a:t>18</a:t>
            </a:fld>
            <a:endParaRPr lang="en-US"/>
          </a:p>
        </p:txBody>
      </p:sp>
    </p:spTree>
    <p:extLst>
      <p:ext uri="{BB962C8B-B14F-4D97-AF65-F5344CB8AC3E}">
        <p14:creationId xmlns:p14="http://schemas.microsoft.com/office/powerpoint/2010/main" val="1606864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What do these definitions</a:t>
            </a:r>
            <a:r>
              <a:rPr lang="en-US" baseline="0" dirty="0" smtClean="0"/>
              <a:t> tell us? Rights are UNIVERSAL, but do we get into specifics here? </a:t>
            </a:r>
            <a:endParaRPr lang="en-US" baseline="0" dirty="0" smtClean="0"/>
          </a:p>
          <a:p>
            <a:endParaRPr lang="en-US" baseline="0" dirty="0" smtClean="0"/>
          </a:p>
          <a:p>
            <a:r>
              <a:rPr lang="en-US" sz="1200" b="0" i="0" u="none" strike="noStrike" kern="1200" baseline="0" dirty="0" smtClean="0">
                <a:solidFill>
                  <a:schemeClr val="tx1"/>
                </a:solidFill>
                <a:latin typeface="+mn-lt"/>
                <a:ea typeface="+mn-ea"/>
                <a:cs typeface="+mn-cs"/>
              </a:rPr>
              <a:t>There are three overarching types of human rights norms: civil-political, socio-economic, and</a:t>
            </a:r>
            <a:r>
              <a:rPr lang="en-US" sz="1200" b="0" i="0" u="none" strike="noStrike" kern="120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collective-developmental (</a:t>
            </a:r>
            <a:r>
              <a:rPr lang="en-US" sz="1200" b="0" i="0" u="none" strike="noStrike" kern="1200" baseline="0" dirty="0" err="1" smtClean="0">
                <a:solidFill>
                  <a:schemeClr val="tx1"/>
                </a:solidFill>
                <a:latin typeface="+mn-lt"/>
                <a:ea typeface="+mn-ea"/>
                <a:cs typeface="+mn-cs"/>
              </a:rPr>
              <a:t>Vasek</a:t>
            </a:r>
            <a:r>
              <a:rPr lang="en-US" sz="1200" b="0" i="0" u="none" strike="noStrike" kern="1200" baseline="0" dirty="0" smtClean="0">
                <a:solidFill>
                  <a:schemeClr val="tx1"/>
                </a:solidFill>
                <a:latin typeface="+mn-lt"/>
                <a:ea typeface="+mn-ea"/>
                <a:cs typeface="+mn-cs"/>
              </a:rPr>
              <a:t>, 1977). The first two, which represent potential claims of</a:t>
            </a:r>
            <a:r>
              <a:rPr lang="en-US" sz="1200" b="0" i="0" u="none" strike="noStrike" kern="120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individual persons against the state, are firmly accepted norms identified in international treaties</a:t>
            </a:r>
            <a:r>
              <a:rPr lang="en-US" sz="1200" b="0" i="0" u="none" strike="noStrike" kern="120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and conventions. The final type, which represents potential claims of peoples and groups against</a:t>
            </a:r>
            <a:r>
              <a:rPr lang="en-US" sz="1200" b="0" i="0" u="none" strike="noStrike" kern="120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the state, is the most debated and lacks both legal and political recognition.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Civil-political human rights include two subtypes: norms pertaining to physical and civil</a:t>
            </a:r>
            <a:r>
              <a:rPr lang="en-US" sz="1200" b="0" i="0" u="none" strike="noStrike" kern="120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security (for example, no torture, slavery, inhumane treatment, arbitrary arrest; equality</a:t>
            </a:r>
            <a:r>
              <a:rPr lang="en-US" sz="1200" b="0" i="0" u="none" strike="noStrike" kern="120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before the law) and norms pertaining to civil-political liberties or empowerments (for</a:t>
            </a:r>
            <a:r>
              <a:rPr lang="en-US" sz="1200" b="0" i="0" u="none" strike="noStrike" kern="120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example, freedom of thought, conscience, and religion; freedom of assembly and</a:t>
            </a:r>
            <a:r>
              <a:rPr lang="en-US" sz="1200" b="0" i="0" u="none" strike="noStrike" kern="120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voluntary association; political participation in one's society).</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Socio-economic human rights similarly include two subtypes: norms pertaining to the provision of goods meeting social needs (for example, nutrition, shelter, health care,</a:t>
            </a:r>
          </a:p>
          <a:p>
            <a:r>
              <a:rPr lang="en-US" sz="1200" b="0" i="0" u="none" strike="noStrike" kern="1200" baseline="0" dirty="0" smtClean="0">
                <a:solidFill>
                  <a:schemeClr val="tx1"/>
                </a:solidFill>
                <a:latin typeface="+mn-lt"/>
                <a:ea typeface="+mn-ea"/>
                <a:cs typeface="+mn-cs"/>
              </a:rPr>
              <a:t>education) and norms pertaining to the provision of goods meeting economic needs (for</a:t>
            </a:r>
            <a:r>
              <a:rPr lang="en-US" sz="1200" b="0" i="0" u="none" strike="noStrike" kern="120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example, work and fair wages, an adequate living standard, a social security net).</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Finally, collective-developmental human rights also include two subtypes: the self determination</a:t>
            </a:r>
            <a:r>
              <a:rPr lang="en-US" sz="1200" b="0" i="0" u="none" strike="noStrike" kern="120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of peoples (for example, to their political status and their economic, social,</a:t>
            </a:r>
            <a:r>
              <a:rPr lang="en-US" sz="1200" b="0" i="0" u="none" strike="noStrike" kern="120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and cultural development) and certain special rights of ethnic and religious minorities (for</a:t>
            </a:r>
            <a:r>
              <a:rPr lang="en-US" sz="1200" b="0" i="0" u="none" strike="noStrike" kern="120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example, to the enjoyment of their own cultures, languages, and religions). (1998: 272)</a:t>
            </a:r>
            <a:endParaRPr lang="en-US" sz="1200" dirty="0" smtClean="0"/>
          </a:p>
          <a:p>
            <a:endParaRPr lang="en-US" dirty="0" smtClean="0"/>
          </a:p>
          <a:p>
            <a:r>
              <a:rPr lang="en-US" dirty="0" smtClean="0"/>
              <a:t>Factors in discussing</a:t>
            </a:r>
            <a:r>
              <a:rPr lang="en-US" baseline="0" dirty="0" smtClean="0"/>
              <a:t> human rights:</a:t>
            </a:r>
          </a:p>
          <a:p>
            <a:r>
              <a:rPr lang="en-US" dirty="0" smtClean="0"/>
              <a:t>How do</a:t>
            </a:r>
            <a:r>
              <a:rPr lang="en-US" baseline="0" dirty="0" smtClean="0"/>
              <a:t> these factors affect how we talk about human rights? </a:t>
            </a:r>
          </a:p>
          <a:p>
            <a:endParaRPr lang="en-US" baseline="0" dirty="0" smtClean="0"/>
          </a:p>
          <a:p>
            <a:r>
              <a:rPr lang="en-US" baseline="0" dirty="0" smtClean="0"/>
              <a:t>Age: greater sympathy for younger people?</a:t>
            </a:r>
          </a:p>
          <a:p>
            <a:r>
              <a:rPr lang="en-US" baseline="0" dirty="0" smtClean="0"/>
              <a:t>Gender: greater sympathy for women?</a:t>
            </a:r>
          </a:p>
          <a:p>
            <a:r>
              <a:rPr lang="en-US" baseline="0" dirty="0" smtClean="0"/>
              <a:t>Socio-economic status: do poor generate more sympathy or less? </a:t>
            </a:r>
          </a:p>
          <a:p>
            <a:r>
              <a:rPr lang="en-US" baseline="0" dirty="0" smtClean="0"/>
              <a:t>Geographic origins: where people come from? Does this matter? Consider war refugees from Bosnia-</a:t>
            </a:r>
            <a:r>
              <a:rPr lang="en-US" baseline="0" dirty="0" err="1" smtClean="0"/>
              <a:t>Herzogovina</a:t>
            </a:r>
            <a:r>
              <a:rPr lang="en-US" baseline="0" dirty="0" smtClean="0"/>
              <a:t> in the 1990s vs. Syrians today. </a:t>
            </a:r>
          </a:p>
          <a:p>
            <a:r>
              <a:rPr lang="en-US" baseline="0" dirty="0" smtClean="0"/>
              <a:t>Race and ethnicity: do people look like us? </a:t>
            </a:r>
          </a:p>
          <a:p>
            <a:endParaRPr lang="en-US" baseline="0" dirty="0" smtClean="0"/>
          </a:p>
          <a:p>
            <a:r>
              <a:rPr lang="en-US" baseline="0" smtClean="0"/>
              <a:t>What generates sympathy and concern? </a:t>
            </a:r>
            <a:endParaRPr lang="en-US" smtClean="0"/>
          </a:p>
          <a:p>
            <a:endParaRPr lang="en-US" dirty="0"/>
          </a:p>
        </p:txBody>
      </p:sp>
      <p:sp>
        <p:nvSpPr>
          <p:cNvPr id="4" name="Slide Number Placeholder 3"/>
          <p:cNvSpPr>
            <a:spLocks noGrp="1"/>
          </p:cNvSpPr>
          <p:nvPr>
            <p:ph type="sldNum" sz="quarter" idx="10"/>
          </p:nvPr>
        </p:nvSpPr>
        <p:spPr/>
        <p:txBody>
          <a:bodyPr/>
          <a:lstStyle/>
          <a:p>
            <a:fld id="{146DF9AF-35EF-C944-BA85-00D74D832429}" type="slidenum">
              <a:rPr lang="en-US" smtClean="0"/>
              <a:t>19</a:t>
            </a:fld>
            <a:endParaRPr lang="en-US"/>
          </a:p>
        </p:txBody>
      </p:sp>
    </p:spTree>
    <p:extLst>
      <p:ext uri="{BB962C8B-B14F-4D97-AF65-F5344CB8AC3E}">
        <p14:creationId xmlns:p14="http://schemas.microsoft.com/office/powerpoint/2010/main" val="2026810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F26733B-A48B-4C46-BBE1-561EA6DF57D4}" type="slidenum">
              <a:rPr lang="en-US" smtClean="0"/>
              <a:pPr>
                <a:defRPr/>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Migrant: mobile</a:t>
            </a:r>
            <a:r>
              <a:rPr lang="en-US" baseline="0" dirty="0" smtClean="0"/>
              <a:t> person seeking opportunities in other country</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Asylum seeker </a:t>
            </a:r>
            <a:r>
              <a:rPr lang="mr-IN" baseline="0" dirty="0" smtClean="0"/>
              <a:t>–</a:t>
            </a:r>
            <a:r>
              <a:rPr lang="en-US" baseline="0" dirty="0" smtClean="0"/>
              <a:t> seeking asylum (protection) and residency in foreign country (fleeing some kind of persecution or conflict)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Refugee </a:t>
            </a:r>
            <a:r>
              <a:rPr lang="mr-IN" baseline="0" dirty="0" smtClean="0"/>
              <a:t>–</a:t>
            </a:r>
            <a:r>
              <a:rPr lang="en-US" baseline="0" dirty="0" smtClean="0"/>
              <a:t> legal status </a:t>
            </a:r>
            <a:r>
              <a:rPr lang="mr-IN" baseline="0" dirty="0" smtClean="0"/>
              <a:t>–</a:t>
            </a:r>
            <a:r>
              <a:rPr lang="en-US" baseline="0" dirty="0" smtClean="0"/>
              <a:t> when a person is legally defined as refugee </a:t>
            </a:r>
            <a:r>
              <a:rPr lang="mr-IN" baseline="0" dirty="0" smtClean="0"/>
              <a:t>–</a:t>
            </a:r>
            <a:r>
              <a:rPr lang="en-US" baseline="0" dirty="0" smtClean="0"/>
              <a:t> entitled to protections, can’t be sent back, etc.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Logistical challenges: distribution of refugee population, housing, food, medical care, employment, language instruction, “integration”</a:t>
            </a:r>
          </a:p>
          <a:p>
            <a:endParaRPr lang="en-US" dirty="0"/>
          </a:p>
        </p:txBody>
      </p:sp>
      <p:sp>
        <p:nvSpPr>
          <p:cNvPr id="4" name="Slide Number Placeholder 3"/>
          <p:cNvSpPr>
            <a:spLocks noGrp="1"/>
          </p:cNvSpPr>
          <p:nvPr>
            <p:ph type="sldNum" sz="quarter" idx="10"/>
          </p:nvPr>
        </p:nvSpPr>
        <p:spPr/>
        <p:txBody>
          <a:bodyPr/>
          <a:lstStyle/>
          <a:p>
            <a:pPr>
              <a:defRPr/>
            </a:pPr>
            <a:fld id="{3F26733B-A48B-4C46-BBE1-561EA6DF57D4}" type="slidenum">
              <a:rPr lang="en-US" smtClean="0"/>
              <a:pPr>
                <a:defRPr/>
              </a:pPr>
              <a:t>20</a:t>
            </a:fld>
            <a:endParaRPr lang="en-US"/>
          </a:p>
        </p:txBody>
      </p:sp>
    </p:spTree>
    <p:extLst>
      <p:ext uri="{BB962C8B-B14F-4D97-AF65-F5344CB8AC3E}">
        <p14:creationId xmlns:p14="http://schemas.microsoft.com/office/powerpoint/2010/main" val="17758411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720725"/>
            <a:ext cx="2188633" cy="1641475"/>
          </a:xfrm>
        </p:spPr>
      </p:sp>
      <p:sp>
        <p:nvSpPr>
          <p:cNvPr id="3" name="Notes Placeholder 2"/>
          <p:cNvSpPr>
            <a:spLocks noGrp="1"/>
          </p:cNvSpPr>
          <p:nvPr>
            <p:ph type="body" idx="1"/>
          </p:nvPr>
        </p:nvSpPr>
        <p:spPr>
          <a:xfrm>
            <a:off x="533400" y="2514600"/>
            <a:ext cx="6248400" cy="6477000"/>
          </a:xfrm>
        </p:spPr>
        <p:txBody>
          <a:bodyPr>
            <a:normAutofit fontScale="40000" lnSpcReduction="20000"/>
          </a:bodyPr>
          <a:lstStyle/>
          <a:p>
            <a:r>
              <a:rPr lang="en-US" sz="1900" kern="1200" dirty="0" smtClean="0">
                <a:solidFill>
                  <a:schemeClr val="tx1"/>
                </a:solidFill>
              </a:rPr>
              <a:t>Globalization: migrations a manifestation</a:t>
            </a:r>
            <a:r>
              <a:rPr lang="en-US" sz="1900" kern="1200" baseline="0" dirty="0" smtClean="0">
                <a:solidFill>
                  <a:schemeClr val="tx1"/>
                </a:solidFill>
              </a:rPr>
              <a:t> of several factors related to globalization:</a:t>
            </a:r>
          </a:p>
          <a:p>
            <a:endParaRPr lang="en-US" sz="1900" kern="1200" baseline="0" dirty="0" smtClean="0">
              <a:solidFill>
                <a:schemeClr val="tx1"/>
              </a:solidFill>
            </a:endParaRPr>
          </a:p>
          <a:p>
            <a:pPr marL="228600" indent="-228600">
              <a:buAutoNum type="arabicParenR"/>
            </a:pPr>
            <a:r>
              <a:rPr lang="en-US" sz="1900" kern="1200" baseline="0" dirty="0" smtClean="0">
                <a:solidFill>
                  <a:schemeClr val="tx1"/>
                </a:solidFill>
              </a:rPr>
              <a:t>Knowledge of other possibilities and opportunities / building off of previous migrations (labor mobility) </a:t>
            </a:r>
          </a:p>
          <a:p>
            <a:pPr marL="228600" indent="-228600">
              <a:buAutoNum type="arabicParenR"/>
            </a:pPr>
            <a:r>
              <a:rPr lang="en-US" sz="1900" kern="1200" baseline="0" dirty="0" smtClean="0">
                <a:solidFill>
                  <a:schemeClr val="tx1"/>
                </a:solidFill>
              </a:rPr>
              <a:t>Refugees entering into European Union space with the EU a product created in response to and as part of trends of globalization. Open borders </a:t>
            </a:r>
            <a:r>
              <a:rPr lang="mr-IN" sz="1900" kern="1200" baseline="0" dirty="0" smtClean="0">
                <a:solidFill>
                  <a:schemeClr val="tx1"/>
                </a:solidFill>
              </a:rPr>
              <a:t>–</a:t>
            </a:r>
            <a:r>
              <a:rPr lang="en-US" sz="1900" kern="1200" baseline="0" dirty="0" smtClean="0">
                <a:solidFill>
                  <a:schemeClr val="tx1"/>
                </a:solidFill>
              </a:rPr>
              <a:t> promote mobility of goods, services, and ideas. Share responsibility and pool sovereignty for “greater good” of European population. Less emphasis on nation-state. </a:t>
            </a:r>
            <a:endParaRPr lang="en-US" sz="1900" kern="1200" dirty="0" smtClean="0">
              <a:solidFill>
                <a:schemeClr val="tx1"/>
              </a:solidFill>
            </a:endParaRPr>
          </a:p>
          <a:p>
            <a:endParaRPr lang="en-US" sz="1900" kern="1200" dirty="0" smtClean="0">
              <a:solidFill>
                <a:schemeClr val="tx1"/>
              </a:solidFill>
            </a:endParaRPr>
          </a:p>
          <a:p>
            <a:r>
              <a:rPr lang="en-US" sz="1900" kern="1200" dirty="0" smtClean="0">
                <a:solidFill>
                  <a:schemeClr val="tx1"/>
                </a:solidFill>
              </a:rPr>
              <a:t>Realism:</a:t>
            </a:r>
            <a:r>
              <a:rPr lang="en-US" sz="1900" kern="1200" baseline="0" dirty="0" smtClean="0">
                <a:solidFill>
                  <a:schemeClr val="tx1"/>
                </a:solidFill>
              </a:rPr>
              <a:t> complex concept. In general, proponents typically view security as key issue in international affairs. State as the key role/player. More pessimistic about human nature and the inevitability of conflict. International system is anarchic, and countries act in their national interest (regardless of how they couch the motivations). Strategy of Realpolitik: </a:t>
            </a:r>
            <a:r>
              <a:rPr lang="en-US" sz="1900" kern="1200" baseline="0" dirty="0" err="1" smtClean="0">
                <a:solidFill>
                  <a:schemeClr val="tx1"/>
                </a:solidFill>
              </a:rPr>
              <a:t>allliance</a:t>
            </a:r>
            <a:r>
              <a:rPr lang="en-US" sz="1900" kern="1200" baseline="0" dirty="0" smtClean="0">
                <a:solidFill>
                  <a:schemeClr val="tx1"/>
                </a:solidFill>
              </a:rPr>
              <a:t> formation and power balancing based on calculated self interest.  In terms of the EU, Realism should not be a factor. But how countries are responding appears to confirm Realists. </a:t>
            </a:r>
          </a:p>
          <a:p>
            <a:endParaRPr lang="en-US" sz="1900" kern="1200" baseline="0" dirty="0" smtClean="0">
              <a:solidFill>
                <a:schemeClr val="tx1"/>
              </a:solidFill>
            </a:endParaRPr>
          </a:p>
          <a:p>
            <a:r>
              <a:rPr lang="en-US" sz="1900" kern="1200" baseline="0" dirty="0" smtClean="0">
                <a:solidFill>
                  <a:schemeClr val="tx1"/>
                </a:solidFill>
              </a:rPr>
              <a:t>Interventionism: liberal form </a:t>
            </a:r>
            <a:r>
              <a:rPr lang="mr-IN" sz="1900" kern="1200" baseline="0" dirty="0" smtClean="0">
                <a:solidFill>
                  <a:schemeClr val="tx1"/>
                </a:solidFill>
              </a:rPr>
              <a:t>–</a:t>
            </a:r>
            <a:r>
              <a:rPr lang="en-US" sz="1900" kern="1200" baseline="0" dirty="0" smtClean="0">
                <a:solidFill>
                  <a:schemeClr val="tx1"/>
                </a:solidFill>
              </a:rPr>
              <a:t> human rights catastrophe </a:t>
            </a:r>
            <a:r>
              <a:rPr lang="mr-IN" sz="1900" kern="1200" baseline="0" dirty="0" smtClean="0">
                <a:solidFill>
                  <a:schemeClr val="tx1"/>
                </a:solidFill>
              </a:rPr>
              <a:t>–</a:t>
            </a:r>
            <a:r>
              <a:rPr lang="en-US" sz="1900" kern="1200" baseline="0" dirty="0" smtClean="0">
                <a:solidFill>
                  <a:schemeClr val="tx1"/>
                </a:solidFill>
              </a:rPr>
              <a:t> must intervene. Neoconservative </a:t>
            </a:r>
            <a:r>
              <a:rPr lang="mr-IN" sz="1900" kern="1200" baseline="0" dirty="0" smtClean="0">
                <a:solidFill>
                  <a:schemeClr val="tx1"/>
                </a:solidFill>
              </a:rPr>
              <a:t>–</a:t>
            </a:r>
            <a:r>
              <a:rPr lang="en-US" sz="1900" kern="1200" baseline="0" dirty="0" smtClean="0">
                <a:solidFill>
                  <a:schemeClr val="tx1"/>
                </a:solidFill>
              </a:rPr>
              <a:t> may couch in such rhetoric, but also intervention to prevent something worse happening or threats (doctrine of prevention). In this case: externally </a:t>
            </a:r>
            <a:r>
              <a:rPr lang="mr-IN" sz="1900" kern="1200" baseline="0" dirty="0" smtClean="0">
                <a:solidFill>
                  <a:schemeClr val="tx1"/>
                </a:solidFill>
              </a:rPr>
              <a:t>–</a:t>
            </a:r>
            <a:r>
              <a:rPr lang="en-US" sz="1900" kern="1200" baseline="0" dirty="0" smtClean="0">
                <a:solidFill>
                  <a:schemeClr val="tx1"/>
                </a:solidFill>
              </a:rPr>
              <a:t> intervene in Syria for humanitarian reasons? For security reasons. Internally: states and EU must act to solve the problem within the EU borders. </a:t>
            </a:r>
          </a:p>
          <a:p>
            <a:endParaRPr lang="en-US" sz="1900" kern="1200" baseline="0" dirty="0" smtClean="0">
              <a:solidFill>
                <a:schemeClr val="tx1"/>
              </a:solidFill>
            </a:endParaRPr>
          </a:p>
          <a:p>
            <a:r>
              <a:rPr lang="en-US" sz="1900" kern="1200" baseline="0" dirty="0" smtClean="0">
                <a:solidFill>
                  <a:schemeClr val="tx1"/>
                </a:solidFill>
              </a:rPr>
              <a:t>Human Security: define threats by what endangers not just the state, but also the individual. Not just military security, but health security, economic security as it pertains to the individual.</a:t>
            </a:r>
          </a:p>
          <a:p>
            <a:pPr marL="171450" indent="-171450">
              <a:buFontTx/>
              <a:buChar char="-"/>
            </a:pPr>
            <a:r>
              <a:rPr lang="en-US" sz="1900" kern="1200" baseline="0" dirty="0" smtClean="0">
                <a:solidFill>
                  <a:schemeClr val="tx1"/>
                </a:solidFill>
              </a:rPr>
              <a:t>Human rights: framing the crisis in terms of the human tragedy and the assault on the rights and opportunities of those afflicted. If every individual life is sacred and each person enjoys inalienable natural rights, does that not mean that action to protect everyone must be taken. </a:t>
            </a:r>
          </a:p>
          <a:p>
            <a:pPr marL="171450" indent="-171450">
              <a:buFontTx/>
              <a:buChar char="-"/>
            </a:pPr>
            <a:endParaRPr lang="en-US" sz="1900" kern="1200" baseline="0" dirty="0" smtClean="0">
              <a:solidFill>
                <a:schemeClr val="tx1"/>
              </a:solidFill>
            </a:endParaRPr>
          </a:p>
          <a:p>
            <a:r>
              <a:rPr lang="en-US" sz="1900" kern="1200" baseline="0" dirty="0" smtClean="0">
                <a:solidFill>
                  <a:schemeClr val="tx1"/>
                </a:solidFill>
              </a:rPr>
              <a:t>Terrorism: fears of terrorists “sneaking in” or becoming radicalized</a:t>
            </a:r>
          </a:p>
          <a:p>
            <a:r>
              <a:rPr lang="en-US" sz="1900" kern="1200" baseline="0" dirty="0" smtClean="0">
                <a:solidFill>
                  <a:schemeClr val="tx1"/>
                </a:solidFill>
              </a:rPr>
              <a:t>	Huntington: Clash of Civilizations thesis </a:t>
            </a:r>
            <a:r>
              <a:rPr lang="mr-IN" sz="1900" kern="1200" baseline="0" dirty="0" smtClean="0">
                <a:solidFill>
                  <a:schemeClr val="tx1"/>
                </a:solidFill>
              </a:rPr>
              <a:t>–</a:t>
            </a:r>
            <a:r>
              <a:rPr lang="en-US" sz="1900" kern="1200" baseline="0" dirty="0" smtClean="0">
                <a:solidFill>
                  <a:schemeClr val="tx1"/>
                </a:solidFill>
              </a:rPr>
              <a:t> </a:t>
            </a:r>
            <a:r>
              <a:rPr lang="en-US" sz="1900" kern="1200" baseline="0" dirty="0" err="1" smtClean="0">
                <a:solidFill>
                  <a:schemeClr val="tx1"/>
                </a:solidFill>
              </a:rPr>
              <a:t>religioius</a:t>
            </a:r>
            <a:r>
              <a:rPr lang="en-US" sz="1900" kern="1200" baseline="0" dirty="0" smtClean="0">
                <a:solidFill>
                  <a:schemeClr val="tx1"/>
                </a:solidFill>
              </a:rPr>
              <a:t> and cultural ideologies in conflict. Religious pluralism, secularism, individual autonomy, equal rights for men and women etc. vs. patriarchal and religious values. </a:t>
            </a:r>
          </a:p>
          <a:p>
            <a:r>
              <a:rPr lang="en-US" sz="1900" kern="1200" baseline="0" dirty="0" smtClean="0">
                <a:solidFill>
                  <a:schemeClr val="tx1"/>
                </a:solidFill>
              </a:rPr>
              <a:t> </a:t>
            </a:r>
          </a:p>
          <a:p>
            <a:endParaRPr lang="en-US" sz="1900" kern="1200" baseline="0" dirty="0" smtClean="0">
              <a:solidFill>
                <a:schemeClr val="tx1"/>
              </a:solidFill>
            </a:endParaRPr>
          </a:p>
          <a:p>
            <a:r>
              <a:rPr lang="en-US" sz="1900" kern="1200" baseline="0" dirty="0" smtClean="0">
                <a:solidFill>
                  <a:schemeClr val="tx1"/>
                </a:solidFill>
              </a:rPr>
              <a:t>SOVEREIGNTY: the problem here  </a:t>
            </a:r>
          </a:p>
          <a:p>
            <a:r>
              <a:rPr lang="en-US" sz="1900" kern="1200" baseline="0" dirty="0" smtClean="0">
                <a:solidFill>
                  <a:schemeClr val="tx1"/>
                </a:solidFill>
              </a:rPr>
              <a:t>In EU context, the solution to the challenges should be based on notions of SOLIDARITY. Member states should share the burden. But 1) the burden is so great, and 2) many member states want nothing to do with sharing the burden for domestic political reasons, fears of terrorism, concerns about threats to culture and way of life (ethnicity, race, etc.)</a:t>
            </a:r>
            <a:endParaRPr lang="en-US" sz="1900" kern="1200" dirty="0" smtClean="0">
              <a:solidFill>
                <a:schemeClr val="tx1"/>
              </a:solidFill>
            </a:endParaRPr>
          </a:p>
          <a:p>
            <a:r>
              <a:rPr lang="en-US" sz="1900" kern="1200" dirty="0" smtClean="0">
                <a:solidFill>
                  <a:schemeClr val="tx1"/>
                </a:solidFill>
              </a:rPr>
              <a:t>AS</a:t>
            </a:r>
            <a:r>
              <a:rPr lang="en-US" sz="1900" kern="1200" baseline="0" dirty="0" smtClean="0">
                <a:solidFill>
                  <a:schemeClr val="tx1"/>
                </a:solidFill>
              </a:rPr>
              <a:t> A RESULT: </a:t>
            </a:r>
            <a:r>
              <a:rPr lang="en-US" sz="1900" kern="1200" dirty="0" smtClean="0">
                <a:solidFill>
                  <a:schemeClr val="tx1"/>
                </a:solidFill>
              </a:rPr>
              <a:t>“retreat” into national interests</a:t>
            </a:r>
          </a:p>
          <a:p>
            <a:endParaRPr lang="en-US" sz="1900" kern="1200" dirty="0" smtClean="0">
              <a:solidFill>
                <a:schemeClr val="tx1"/>
              </a:solidFill>
            </a:endParaRPr>
          </a:p>
          <a:p>
            <a:r>
              <a:rPr lang="en-US" sz="1900" kern="1200" dirty="0" smtClean="0">
                <a:solidFill>
                  <a:schemeClr val="tx1"/>
                </a:solidFill>
              </a:rPr>
              <a:t>Poland: we will not take anybody.  Hungary </a:t>
            </a:r>
            <a:r>
              <a:rPr lang="mr-IN" sz="1900" kern="1200" dirty="0" smtClean="0">
                <a:solidFill>
                  <a:schemeClr val="tx1"/>
                </a:solidFill>
              </a:rPr>
              <a:t>–</a:t>
            </a:r>
            <a:r>
              <a:rPr lang="en-US" sz="1900" kern="1200" dirty="0" smtClean="0">
                <a:solidFill>
                  <a:schemeClr val="tx1"/>
                </a:solidFill>
              </a:rPr>
              <a:t> we are building fences to keep</a:t>
            </a:r>
            <a:r>
              <a:rPr lang="en-US" sz="1900" kern="1200" baseline="0" dirty="0" smtClean="0">
                <a:solidFill>
                  <a:schemeClr val="tx1"/>
                </a:solidFill>
              </a:rPr>
              <a:t> people out</a:t>
            </a:r>
            <a:endParaRPr lang="en-US" sz="1900" kern="1200" dirty="0" smtClean="0">
              <a:solidFill>
                <a:schemeClr val="tx1"/>
              </a:solidFill>
            </a:endParaRPr>
          </a:p>
          <a:p>
            <a:r>
              <a:rPr lang="en-US" sz="1900" kern="1200" dirty="0" smtClean="0">
                <a:solidFill>
                  <a:schemeClr val="tx1"/>
                </a:solidFill>
              </a:rPr>
              <a:t>Racism, xenophobia</a:t>
            </a:r>
          </a:p>
          <a:p>
            <a:r>
              <a:rPr lang="en-US" sz="1900" kern="1200" dirty="0" smtClean="0">
                <a:solidFill>
                  <a:schemeClr val="tx1"/>
                </a:solidFill>
              </a:rPr>
              <a:t>Rise of populist</a:t>
            </a:r>
            <a:r>
              <a:rPr lang="en-US" sz="1900" kern="1200" baseline="0" dirty="0" smtClean="0">
                <a:solidFill>
                  <a:schemeClr val="tx1"/>
                </a:solidFill>
              </a:rPr>
              <a:t> political parties. </a:t>
            </a:r>
            <a:r>
              <a:rPr lang="en-US" sz="1900" kern="1200" baseline="0" dirty="0" err="1" smtClean="0">
                <a:solidFill>
                  <a:schemeClr val="tx1"/>
                </a:solidFill>
              </a:rPr>
              <a:t>AfD</a:t>
            </a:r>
            <a:r>
              <a:rPr lang="en-US" sz="1900" kern="1200" baseline="0" dirty="0" smtClean="0">
                <a:solidFill>
                  <a:schemeClr val="tx1"/>
                </a:solidFill>
              </a:rPr>
              <a:t> in Germany </a:t>
            </a:r>
            <a:r>
              <a:rPr lang="mr-IN" sz="1900" kern="1200" baseline="0" dirty="0" smtClean="0">
                <a:solidFill>
                  <a:schemeClr val="tx1"/>
                </a:solidFill>
              </a:rPr>
              <a:t>–</a:t>
            </a:r>
            <a:r>
              <a:rPr lang="en-US" sz="1900" kern="1200" baseline="0" dirty="0" smtClean="0">
                <a:solidFill>
                  <a:schemeClr val="tx1"/>
                </a:solidFill>
              </a:rPr>
              <a:t> winning up to 25% in state elections</a:t>
            </a:r>
            <a:endParaRPr lang="en-US" sz="1900" kern="1200" dirty="0" smtClean="0">
              <a:solidFill>
                <a:schemeClr val="tx1"/>
              </a:solidFill>
            </a:endParaRPr>
          </a:p>
          <a:p>
            <a:endParaRPr lang="en-US" sz="1900" dirty="0" smtClean="0"/>
          </a:p>
          <a:p>
            <a:r>
              <a:rPr lang="en-US" sz="1900" dirty="0" smtClean="0"/>
              <a:t>Sovereignty:</a:t>
            </a:r>
            <a:r>
              <a:rPr lang="en-US" sz="1900" baseline="0" dirty="0" smtClean="0"/>
              <a:t> the EU cannot compel countries to act; also, no path to agreement within the EU</a:t>
            </a:r>
          </a:p>
          <a:p>
            <a:r>
              <a:rPr lang="en-US" sz="1900" baseline="0" dirty="0" smtClean="0"/>
              <a:t>Power: opportunities to assert power by countries such as Hungary. Merkel and Germany: no ability to compel other countries to cooperate except for calls for “solidarity.” </a:t>
            </a:r>
            <a:endParaRPr lang="en-US" sz="1900" dirty="0" smtClean="0"/>
          </a:p>
          <a:p>
            <a:endParaRPr lang="en-US" sz="1900" dirty="0" smtClean="0"/>
          </a:p>
          <a:p>
            <a:r>
              <a:rPr lang="en-US" sz="1900" dirty="0" smtClean="0"/>
              <a:t>Questions of “accountability”</a:t>
            </a:r>
          </a:p>
          <a:p>
            <a:pPr lvl="1"/>
            <a:r>
              <a:rPr lang="en-US" sz="1900" dirty="0" smtClean="0"/>
              <a:t>Politicians elected nationally</a:t>
            </a:r>
          </a:p>
          <a:p>
            <a:pPr lvl="1"/>
            <a:r>
              <a:rPr lang="en-US" sz="1900" dirty="0" smtClean="0"/>
              <a:t>EU political mechanisms based on consensus building from member states</a:t>
            </a:r>
          </a:p>
          <a:p>
            <a:endParaRPr lang="en-US" sz="1900" dirty="0" smtClean="0"/>
          </a:p>
          <a:p>
            <a:r>
              <a:rPr lang="en-US" sz="1900" dirty="0" smtClean="0"/>
              <a:t>Deals with ethical quandaries</a:t>
            </a:r>
          </a:p>
          <a:p>
            <a:endParaRPr lang="en-US" sz="1900" dirty="0" smtClean="0"/>
          </a:p>
          <a:p>
            <a:r>
              <a:rPr lang="en-US" sz="1900" dirty="0" smtClean="0"/>
              <a:t>EU-Turkey</a:t>
            </a:r>
            <a:r>
              <a:rPr lang="en-US" sz="1900" baseline="0" dirty="0" smtClean="0"/>
              <a:t> agreement. Up to 6 billion Euros in financial support. Expedited negotiations for EU membership. In return, Turkey keeps millions of refugees in its borders (camps). </a:t>
            </a:r>
          </a:p>
          <a:p>
            <a:r>
              <a:rPr lang="en-US" sz="1900" baseline="0" dirty="0" smtClean="0"/>
              <a:t>But Turkish government jailing dissidents, journalists, thinking of reinstituting the death penalty, fighting Kurds, etc. </a:t>
            </a:r>
          </a:p>
          <a:p>
            <a:r>
              <a:rPr lang="en-US" sz="1900" baseline="0" dirty="0" smtClean="0"/>
              <a:t>Deal made to keep refugees out of EU, but at what ethical cost? </a:t>
            </a:r>
            <a:endParaRPr lang="en-US" sz="1900" dirty="0" smtClean="0"/>
          </a:p>
          <a:p>
            <a:endParaRPr lang="en-US" dirty="0"/>
          </a:p>
        </p:txBody>
      </p:sp>
      <p:sp>
        <p:nvSpPr>
          <p:cNvPr id="4" name="Slide Number Placeholder 3"/>
          <p:cNvSpPr>
            <a:spLocks noGrp="1"/>
          </p:cNvSpPr>
          <p:nvPr>
            <p:ph type="sldNum" sz="quarter" idx="10"/>
          </p:nvPr>
        </p:nvSpPr>
        <p:spPr/>
        <p:txBody>
          <a:bodyPr/>
          <a:lstStyle/>
          <a:p>
            <a:pPr>
              <a:defRPr/>
            </a:pPr>
            <a:fld id="{3F26733B-A48B-4C46-BBE1-561EA6DF57D4}" type="slidenum">
              <a:rPr lang="en-US" smtClean="0"/>
              <a:pPr>
                <a:defRPr/>
              </a:pPr>
              <a:t>21</a:t>
            </a:fld>
            <a:endParaRPr lang="en-US"/>
          </a:p>
        </p:txBody>
      </p:sp>
    </p:spTree>
    <p:extLst>
      <p:ext uri="{BB962C8B-B14F-4D97-AF65-F5344CB8AC3E}">
        <p14:creationId xmlns:p14="http://schemas.microsoft.com/office/powerpoint/2010/main" val="10046758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p:spPr>
      </p:sp>
      <p:sp>
        <p:nvSpPr>
          <p:cNvPr id="2969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Global conflicts and challenges</a:t>
            </a:r>
          </a:p>
          <a:p>
            <a:pPr lvl="1"/>
            <a:r>
              <a:rPr lang="en-US" dirty="0" smtClean="0"/>
              <a:t>Extend beyond boundaries of individual nation-states</a:t>
            </a:r>
          </a:p>
          <a:p>
            <a:pPr lvl="1"/>
            <a:r>
              <a:rPr lang="en-US" dirty="0" smtClean="0"/>
              <a:t>No single nation-state can solve these conflicts and challenges</a:t>
            </a:r>
          </a:p>
          <a:p>
            <a:pPr lvl="2"/>
            <a:r>
              <a:rPr lang="en-US" dirty="0" smtClean="0"/>
              <a:t>Nation-states limited by borders, bureaucracies, market forces, sovereignty of other states, etc.  </a:t>
            </a:r>
          </a:p>
          <a:p>
            <a:pPr lvl="1"/>
            <a:r>
              <a:rPr lang="en-US" dirty="0" smtClean="0"/>
              <a:t>But nation-states must act together to combat these challenges</a:t>
            </a:r>
          </a:p>
          <a:p>
            <a:pPr lvl="2"/>
            <a:r>
              <a:rPr lang="en-US" dirty="0" smtClean="0"/>
              <a:t>Overcome particular interests and motives for greater global good.  </a:t>
            </a:r>
            <a:r>
              <a:rPr lang="en-US" b="1" dirty="0" smtClean="0"/>
              <a:t>But this is not easy (and sometimes not possible)</a:t>
            </a:r>
          </a:p>
          <a:p>
            <a:endParaRPr lang="en-US" dirty="0" smtClean="0"/>
          </a:p>
        </p:txBody>
      </p:sp>
      <p:sp>
        <p:nvSpPr>
          <p:cNvPr id="297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1570228-E489-4ADB-BEF0-CCDAEB56756E}" type="slidenum">
              <a:rPr lang="en-US" smtClean="0"/>
              <a:pPr/>
              <a:t>22</a:t>
            </a:fld>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F26733B-A48B-4C46-BBE1-561EA6DF57D4}" type="slidenum">
              <a:rPr lang="en-US" smtClean="0"/>
              <a:pPr>
                <a:defRPr/>
              </a:pPr>
              <a:t>23</a:t>
            </a:fld>
            <a:endParaRPr lang="en-US"/>
          </a:p>
        </p:txBody>
      </p:sp>
    </p:spTree>
    <p:extLst>
      <p:ext uri="{BB962C8B-B14F-4D97-AF65-F5344CB8AC3E}">
        <p14:creationId xmlns:p14="http://schemas.microsoft.com/office/powerpoint/2010/main" val="724372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p:spPr>
      </p:sp>
      <p:sp>
        <p:nvSpPr>
          <p:cNvPr id="194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194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52D7B03-6340-4445-9E6E-EEFCAACEB0C7}" type="slidenum">
              <a:rPr lang="en-US" smtClean="0"/>
              <a:pPr/>
              <a:t>3</a:t>
            </a:fld>
            <a:endParaRPr lang="en-US"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noFill/>
        </p:spPr>
        <p:txBody>
          <a:bodyPr wrap="square" numCol="1" anchor="t" anchorCtr="0" compatLnSpc="1">
            <a:prstTxWarp prst="textNoShape">
              <a:avLst/>
            </a:prstTxWarp>
          </a:bodyPr>
          <a:lstStyle/>
          <a:p>
            <a:pPr marL="365760" indent="-283464" eaLnBrk="1" fontAlgn="auto" hangingPunct="1">
              <a:spcAft>
                <a:spcPts val="0"/>
              </a:spcAft>
              <a:buFont typeface="Wingdings 2"/>
              <a:buChar char=""/>
              <a:defRPr/>
            </a:pPr>
            <a:r>
              <a:rPr lang="en-US" dirty="0" smtClean="0"/>
              <a:t>Nation-state:</a:t>
            </a:r>
            <a:r>
              <a:rPr lang="en-US" baseline="0" dirty="0" smtClean="0"/>
              <a:t> from Wikipedia: </a:t>
            </a:r>
            <a:r>
              <a:rPr lang="en-US" sz="1200" kern="1200" dirty="0" smtClean="0">
                <a:solidFill>
                  <a:schemeClr val="tx1"/>
                </a:solidFill>
                <a:latin typeface="+mn-lt"/>
                <a:ea typeface="+mn-ea"/>
                <a:cs typeface="+mn-cs"/>
              </a:rPr>
              <a:t>A </a:t>
            </a:r>
            <a:r>
              <a:rPr lang="en-US" sz="1200" b="1" kern="1200" dirty="0" smtClean="0">
                <a:solidFill>
                  <a:schemeClr val="tx1"/>
                </a:solidFill>
                <a:latin typeface="+mn-lt"/>
                <a:ea typeface="+mn-ea"/>
                <a:cs typeface="+mn-cs"/>
              </a:rPr>
              <a:t>nation state</a:t>
            </a:r>
            <a:r>
              <a:rPr lang="en-US" sz="1200" b="0" kern="1200" dirty="0" smtClean="0">
                <a:solidFill>
                  <a:schemeClr val="tx1"/>
                </a:solidFill>
                <a:latin typeface="+mn-lt"/>
                <a:ea typeface="+mn-ea"/>
                <a:cs typeface="+mn-cs"/>
              </a:rPr>
              <a:t> is a type of </a:t>
            </a:r>
            <a:r>
              <a:rPr lang="en-US" sz="1200" b="0" kern="1200" dirty="0" smtClean="0">
                <a:solidFill>
                  <a:schemeClr val="tx1"/>
                </a:solidFill>
                <a:latin typeface="+mn-lt"/>
                <a:ea typeface="+mn-ea"/>
                <a:cs typeface="+mn-cs"/>
                <a:hlinkClick r:id="rId3"/>
              </a:rPr>
              <a:t>state that joins the political entity of a state to the cultural entity of a </a:t>
            </a:r>
            <a:r>
              <a:rPr lang="en-US" sz="1200" b="0" kern="1200" dirty="0" smtClean="0">
                <a:solidFill>
                  <a:schemeClr val="tx1"/>
                </a:solidFill>
                <a:latin typeface="+mn-lt"/>
                <a:ea typeface="+mn-ea"/>
                <a:cs typeface="+mn-cs"/>
                <a:hlinkClick r:id="rId4"/>
              </a:rPr>
              <a:t>nation, from which it aims to derive its </a:t>
            </a:r>
            <a:r>
              <a:rPr lang="en-US" sz="1200" b="0" kern="1200" dirty="0" smtClean="0">
                <a:solidFill>
                  <a:schemeClr val="tx1"/>
                </a:solidFill>
                <a:latin typeface="+mn-lt"/>
                <a:ea typeface="+mn-ea"/>
                <a:cs typeface="+mn-cs"/>
                <a:hlinkClick r:id="rId5"/>
              </a:rPr>
              <a:t>political legitimacy to rule and potentially its status as a </a:t>
            </a:r>
            <a:r>
              <a:rPr lang="en-US" sz="1200" b="0" kern="1200" dirty="0" smtClean="0">
                <a:solidFill>
                  <a:schemeClr val="tx1"/>
                </a:solidFill>
                <a:latin typeface="+mn-lt"/>
                <a:ea typeface="+mn-ea"/>
                <a:cs typeface="+mn-cs"/>
                <a:hlinkClick r:id="rId6"/>
              </a:rPr>
              <a:t>sovereign state if one accepts the </a:t>
            </a:r>
            <a:r>
              <a:rPr lang="en-US" sz="1200" b="0" kern="1200" dirty="0" smtClean="0">
                <a:solidFill>
                  <a:schemeClr val="tx1"/>
                </a:solidFill>
                <a:latin typeface="+mn-lt"/>
                <a:ea typeface="+mn-ea"/>
                <a:cs typeface="+mn-cs"/>
                <a:hlinkClick r:id="rId7"/>
              </a:rPr>
              <a:t>declarative theory of statehood as opposed to the </a:t>
            </a:r>
            <a:r>
              <a:rPr lang="en-US" sz="1200" b="0" kern="1200" dirty="0" smtClean="0">
                <a:solidFill>
                  <a:schemeClr val="tx1"/>
                </a:solidFill>
                <a:latin typeface="+mn-lt"/>
                <a:ea typeface="+mn-ea"/>
                <a:cs typeface="+mn-cs"/>
                <a:hlinkClick r:id="rId8"/>
              </a:rPr>
              <a:t>constitutive theory.</a:t>
            </a:r>
            <a:r>
              <a:rPr lang="en-US" sz="1200" b="0" kern="1200" baseline="30000" dirty="0" smtClean="0">
                <a:solidFill>
                  <a:schemeClr val="tx1"/>
                </a:solidFill>
                <a:latin typeface="+mn-lt"/>
                <a:ea typeface="+mn-ea"/>
                <a:cs typeface="+mn-cs"/>
                <a:hlinkClick r:id="rId8"/>
              </a:rPr>
              <a:t>[1]</a:t>
            </a:r>
            <a:r>
              <a:rPr lang="en-US" sz="1200" b="0" kern="1200" baseline="0" dirty="0" smtClean="0">
                <a:solidFill>
                  <a:schemeClr val="tx1"/>
                </a:solidFill>
                <a:latin typeface="+mn-lt"/>
                <a:ea typeface="+mn-ea"/>
                <a:cs typeface="+mn-cs"/>
                <a:hlinkClick r:id="rId8"/>
              </a:rPr>
              <a:t> A state is specifically a </a:t>
            </a:r>
            <a:r>
              <a:rPr lang="en-US" sz="1200" b="0" kern="1200" baseline="0" dirty="0" smtClean="0">
                <a:solidFill>
                  <a:schemeClr val="tx1"/>
                </a:solidFill>
                <a:latin typeface="+mn-lt"/>
                <a:ea typeface="+mn-ea"/>
                <a:cs typeface="+mn-cs"/>
                <a:hlinkClick r:id="rId9"/>
              </a:rPr>
              <a:t>political and </a:t>
            </a:r>
            <a:r>
              <a:rPr lang="en-US" sz="1200" b="0" kern="1200" baseline="0" dirty="0" smtClean="0">
                <a:solidFill>
                  <a:schemeClr val="tx1"/>
                </a:solidFill>
                <a:latin typeface="+mn-lt"/>
                <a:ea typeface="+mn-ea"/>
                <a:cs typeface="+mn-cs"/>
                <a:hlinkClick r:id="rId10"/>
              </a:rPr>
              <a:t>geopolitical entity, whilst a nation is a </a:t>
            </a:r>
            <a:r>
              <a:rPr lang="en-US" sz="1200" b="0" kern="1200" baseline="0" dirty="0" smtClean="0">
                <a:solidFill>
                  <a:schemeClr val="tx1"/>
                </a:solidFill>
                <a:latin typeface="+mn-lt"/>
                <a:ea typeface="+mn-ea"/>
                <a:cs typeface="+mn-cs"/>
                <a:hlinkClick r:id="rId11"/>
              </a:rPr>
              <a:t>cultural and </a:t>
            </a:r>
            <a:r>
              <a:rPr lang="en-US" sz="1200" b="0" kern="1200" baseline="0" dirty="0" smtClean="0">
                <a:solidFill>
                  <a:schemeClr val="tx1"/>
                </a:solidFill>
                <a:latin typeface="+mn-lt"/>
                <a:ea typeface="+mn-ea"/>
                <a:cs typeface="+mn-cs"/>
                <a:hlinkClick r:id="rId12"/>
              </a:rPr>
              <a:t>ethnic one. The term "nation state" implies that the two coincide, in that a state has chosen to adopt and endorse a specific cultural group as associated with it. "Nation state" formation can take place at different times in different parts of the world.</a:t>
            </a:r>
            <a:endParaRPr lang="en-US" dirty="0" smtClean="0"/>
          </a:p>
          <a:p>
            <a:pPr marL="365760" indent="-283464" eaLnBrk="1" fontAlgn="auto" hangingPunct="1">
              <a:spcAft>
                <a:spcPts val="0"/>
              </a:spcAft>
              <a:buFont typeface="Wingdings 2"/>
              <a:buChar char=""/>
              <a:defRPr/>
            </a:pPr>
            <a:endParaRPr lang="en-US" dirty="0" smtClean="0"/>
          </a:p>
          <a:p>
            <a:pPr marL="365760" indent="-283464" eaLnBrk="1" fontAlgn="auto" hangingPunct="1">
              <a:spcAft>
                <a:spcPts val="0"/>
              </a:spcAft>
              <a:buFont typeface="Wingdings 2"/>
              <a:buChar char=""/>
              <a:defRPr/>
            </a:pPr>
            <a:r>
              <a:rPr lang="en-US" dirty="0" smtClean="0"/>
              <a:t>Sovereignty</a:t>
            </a:r>
          </a:p>
          <a:p>
            <a:pPr marL="640080" lvl="1" indent="-237744" eaLnBrk="1" fontAlgn="auto" hangingPunct="1">
              <a:spcAft>
                <a:spcPts val="0"/>
              </a:spcAft>
              <a:buFont typeface="Verdana"/>
              <a:buChar char="◦"/>
              <a:defRPr/>
            </a:pPr>
            <a:r>
              <a:rPr lang="en-US" dirty="0" smtClean="0"/>
              <a:t>A nation-state accepts no political authority as superseding its own (within -- and sometimes beyond -- its borders)</a:t>
            </a:r>
          </a:p>
          <a:p>
            <a:pPr marL="640080" lvl="1" indent="-237744" eaLnBrk="1" fontAlgn="auto" hangingPunct="1">
              <a:spcAft>
                <a:spcPts val="0"/>
              </a:spcAft>
              <a:buFont typeface="Verdana"/>
              <a:buChar char="◦"/>
              <a:defRPr/>
            </a:pPr>
            <a:r>
              <a:rPr lang="en-US" dirty="0" smtClean="0"/>
              <a:t>Necessity of states respecting each other’s sovereignty</a:t>
            </a:r>
          </a:p>
          <a:p>
            <a:pPr eaLnBrk="1" hangingPunct="1">
              <a:spcBef>
                <a:spcPct val="0"/>
              </a:spcBef>
            </a:pPr>
            <a:endParaRPr lang="en-US" dirty="0" smtClean="0"/>
          </a:p>
        </p:txBody>
      </p:sp>
      <p:sp>
        <p:nvSpPr>
          <p:cNvPr id="430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1044224C-35BD-4D1A-B0C4-B35384037E25}" type="slidenum">
              <a:rPr lang="en-US" smtClean="0"/>
              <a:pPr>
                <a:defRPr/>
              </a:pPr>
              <a:t>4</a:t>
            </a:fld>
            <a:endParaRPr 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Smallman</a:t>
            </a:r>
            <a:r>
              <a:rPr lang="en-US" dirty="0" smtClean="0"/>
              <a:t> and Brown</a:t>
            </a:r>
            <a:r>
              <a:rPr lang="en-US" baseline="0" dirty="0" smtClean="0"/>
              <a:t> (156): ”Ultimately, what people fear determines how they define security.” But this means that security is an ever moving target, so to speak. </a:t>
            </a:r>
          </a:p>
          <a:p>
            <a:endParaRPr lang="en-US" baseline="0" dirty="0" smtClean="0"/>
          </a:p>
          <a:p>
            <a:r>
              <a:rPr lang="en-US" baseline="0" dirty="0" smtClean="0"/>
              <a:t>Security from what? Disease? Invading armies? Terrorism? Economic downtowns? </a:t>
            </a:r>
            <a:endParaRPr lang="en-US" dirty="0"/>
          </a:p>
        </p:txBody>
      </p:sp>
      <p:sp>
        <p:nvSpPr>
          <p:cNvPr id="4" name="Slide Number Placeholder 3"/>
          <p:cNvSpPr>
            <a:spLocks noGrp="1"/>
          </p:cNvSpPr>
          <p:nvPr>
            <p:ph type="sldNum" sz="quarter" idx="10"/>
          </p:nvPr>
        </p:nvSpPr>
        <p:spPr/>
        <p:txBody>
          <a:bodyPr/>
          <a:lstStyle/>
          <a:p>
            <a:pPr>
              <a:defRPr/>
            </a:pPr>
            <a:fld id="{3F26733B-A48B-4C46-BBE1-561EA6DF57D4}" type="slidenum">
              <a:rPr lang="en-US" smtClean="0"/>
              <a:pPr>
                <a:defRPr/>
              </a:pPr>
              <a:t>5</a:t>
            </a:fld>
            <a:endParaRPr lang="en-US"/>
          </a:p>
        </p:txBody>
      </p:sp>
    </p:spTree>
    <p:extLst>
      <p:ext uri="{BB962C8B-B14F-4D97-AF65-F5344CB8AC3E}">
        <p14:creationId xmlns:p14="http://schemas.microsoft.com/office/powerpoint/2010/main" val="578735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Power: Definition: </a:t>
            </a:r>
          </a:p>
          <a:p>
            <a:pPr lvl="1"/>
            <a:r>
              <a:rPr lang="en-US" dirty="0" smtClean="0"/>
              <a:t>The capacity to get others to do, or to stop doing, something (</a:t>
            </a:r>
            <a:r>
              <a:rPr lang="en-US" dirty="0" err="1" smtClean="0"/>
              <a:t>Naim</a:t>
            </a:r>
            <a:r>
              <a:rPr lang="en-US" dirty="0" smtClean="0"/>
              <a:t>, </a:t>
            </a:r>
            <a:r>
              <a:rPr lang="en-US" i="1" dirty="0" smtClean="0"/>
              <a:t>The End of Power</a:t>
            </a:r>
            <a:r>
              <a:rPr lang="en-US" dirty="0" smtClean="0"/>
              <a:t>, 1)</a:t>
            </a:r>
          </a:p>
          <a:p>
            <a:pPr lvl="1"/>
            <a:endParaRPr lang="en-US" dirty="0" smtClean="0"/>
          </a:p>
          <a:p>
            <a:pPr lvl="1"/>
            <a:r>
              <a:rPr lang="en-US" dirty="0" smtClean="0"/>
              <a:t>Source</a:t>
            </a:r>
            <a:r>
              <a:rPr lang="en-US" baseline="0" dirty="0" smtClean="0"/>
              <a:t> of legitimacy</a:t>
            </a:r>
          </a:p>
          <a:p>
            <a:pPr lvl="1"/>
            <a:endParaRPr lang="en-US" baseline="0" dirty="0" smtClean="0"/>
          </a:p>
          <a:p>
            <a:pPr eaLnBrk="1" hangingPunct="1"/>
            <a:r>
              <a:rPr lang="en-US" dirty="0" smtClean="0"/>
              <a:t>Law and Order</a:t>
            </a:r>
          </a:p>
          <a:p>
            <a:pPr lvl="1" eaLnBrk="1" hangingPunct="1"/>
            <a:r>
              <a:rPr lang="en-US" dirty="0" smtClean="0"/>
              <a:t>“Monopoly on (“legitimate”) violence”</a:t>
            </a:r>
          </a:p>
          <a:p>
            <a:pPr lvl="1" eaLnBrk="1" hangingPunct="1">
              <a:buFont typeface="Arial" charset="0"/>
              <a:buChar char="•"/>
            </a:pPr>
            <a:r>
              <a:rPr lang="en-US" dirty="0" smtClean="0"/>
              <a:t>Protective space for life, business, trade, etc.  </a:t>
            </a:r>
          </a:p>
          <a:p>
            <a:pPr lvl="1" eaLnBrk="1" hangingPunct="1">
              <a:lnSpc>
                <a:spcPct val="90000"/>
              </a:lnSpc>
            </a:pPr>
            <a:r>
              <a:rPr lang="en-US" dirty="0" smtClean="0"/>
              <a:t>Police borders (enforces who can come in and out)</a:t>
            </a:r>
          </a:p>
          <a:p>
            <a:pPr lvl="2" eaLnBrk="1" hangingPunct="1">
              <a:lnSpc>
                <a:spcPct val="90000"/>
              </a:lnSpc>
            </a:pPr>
            <a:r>
              <a:rPr lang="en-US" dirty="0" smtClean="0"/>
              <a:t>Immigration control</a:t>
            </a:r>
          </a:p>
          <a:p>
            <a:pPr eaLnBrk="1" hangingPunct="1">
              <a:lnSpc>
                <a:spcPct val="90000"/>
              </a:lnSpc>
            </a:pPr>
            <a:r>
              <a:rPr lang="en-US" dirty="0" smtClean="0"/>
              <a:t>Military and national security</a:t>
            </a:r>
          </a:p>
          <a:p>
            <a:pPr lvl="1" eaLnBrk="1" hangingPunct="1">
              <a:lnSpc>
                <a:spcPct val="90000"/>
              </a:lnSpc>
            </a:pPr>
            <a:r>
              <a:rPr lang="en-US" dirty="0" smtClean="0"/>
              <a:t>Defend sovereignty / not answer to others</a:t>
            </a:r>
          </a:p>
          <a:p>
            <a:pPr eaLnBrk="1" hangingPunct="1">
              <a:lnSpc>
                <a:spcPct val="90000"/>
              </a:lnSpc>
            </a:pPr>
            <a:r>
              <a:rPr lang="en-US" dirty="0" smtClean="0"/>
              <a:t>Foreign policy</a:t>
            </a:r>
          </a:p>
          <a:p>
            <a:pPr lvl="1" eaLnBrk="1" hangingPunct="1">
              <a:lnSpc>
                <a:spcPct val="90000"/>
              </a:lnSpc>
            </a:pPr>
            <a:r>
              <a:rPr lang="en-US" dirty="0" smtClean="0"/>
              <a:t>Prioritize </a:t>
            </a:r>
            <a:r>
              <a:rPr lang="en-US" i="1" dirty="0" smtClean="0"/>
              <a:t>and</a:t>
            </a:r>
            <a:r>
              <a:rPr lang="en-US" dirty="0" smtClean="0"/>
              <a:t> protect own national interests  </a:t>
            </a:r>
          </a:p>
          <a:p>
            <a:endParaRPr lang="en-US" dirty="0"/>
          </a:p>
        </p:txBody>
      </p:sp>
      <p:sp>
        <p:nvSpPr>
          <p:cNvPr id="4" name="Slide Number Placeholder 3"/>
          <p:cNvSpPr>
            <a:spLocks noGrp="1"/>
          </p:cNvSpPr>
          <p:nvPr>
            <p:ph type="sldNum" sz="quarter" idx="10"/>
          </p:nvPr>
        </p:nvSpPr>
        <p:spPr/>
        <p:txBody>
          <a:bodyPr/>
          <a:lstStyle/>
          <a:p>
            <a:pPr>
              <a:defRPr/>
            </a:pPr>
            <a:fld id="{3F26733B-A48B-4C46-BBE1-561EA6DF57D4}" type="slidenum">
              <a:rPr lang="en-US" smtClean="0"/>
              <a:pPr>
                <a:defRPr/>
              </a:pPr>
              <a:t>6</a:t>
            </a:fld>
            <a:endParaRPr lang="en-US"/>
          </a:p>
        </p:txBody>
      </p:sp>
    </p:spTree>
    <p:extLst>
      <p:ext uri="{BB962C8B-B14F-4D97-AF65-F5344CB8AC3E}">
        <p14:creationId xmlns:p14="http://schemas.microsoft.com/office/powerpoint/2010/main" val="862222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p:spPr>
      </p:sp>
      <p:sp>
        <p:nvSpPr>
          <p:cNvPr id="440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lnSpc>
                <a:spcPct val="80000"/>
              </a:lnSpc>
            </a:pPr>
            <a:endParaRPr lang="en-US" dirty="0" smtClean="0"/>
          </a:p>
          <a:p>
            <a:pPr eaLnBrk="1" hangingPunct="1">
              <a:lnSpc>
                <a:spcPct val="80000"/>
              </a:lnSpc>
            </a:pPr>
            <a:r>
              <a:rPr lang="en-US" dirty="0" smtClean="0"/>
              <a:t>Multinational corporations</a:t>
            </a:r>
          </a:p>
          <a:p>
            <a:pPr lvl="1" eaLnBrk="1" hangingPunct="1">
              <a:lnSpc>
                <a:spcPct val="80000"/>
              </a:lnSpc>
            </a:pPr>
            <a:r>
              <a:rPr lang="en-US" dirty="0" smtClean="0"/>
              <a:t>Outsourcing; global production sites</a:t>
            </a:r>
          </a:p>
          <a:p>
            <a:pPr eaLnBrk="1" hangingPunct="1">
              <a:lnSpc>
                <a:spcPct val="80000"/>
              </a:lnSpc>
            </a:pPr>
            <a:r>
              <a:rPr lang="en-US" dirty="0" smtClean="0"/>
              <a:t>Perceptions of the impact of global trade markets</a:t>
            </a:r>
          </a:p>
          <a:p>
            <a:pPr lvl="1" eaLnBrk="1" hangingPunct="1">
              <a:lnSpc>
                <a:spcPct val="80000"/>
              </a:lnSpc>
            </a:pPr>
            <a:r>
              <a:rPr lang="en-US" dirty="0" smtClean="0"/>
              <a:t>States no longer the master of global markets</a:t>
            </a:r>
          </a:p>
          <a:p>
            <a:pPr lvl="1" eaLnBrk="1" hangingPunct="1">
              <a:lnSpc>
                <a:spcPct val="80000"/>
              </a:lnSpc>
            </a:pPr>
            <a:r>
              <a:rPr lang="en-US" dirty="0" smtClean="0"/>
              <a:t>Exchange rates all set by global markets, not by national policies</a:t>
            </a:r>
          </a:p>
          <a:p>
            <a:pPr lvl="1" eaLnBrk="1" hangingPunct="1">
              <a:lnSpc>
                <a:spcPct val="80000"/>
              </a:lnSpc>
            </a:pPr>
            <a:r>
              <a:rPr lang="en-US" dirty="0" smtClean="0"/>
              <a:t>National economies seemingly shrinking into a single global economy</a:t>
            </a:r>
          </a:p>
          <a:p>
            <a:pPr eaLnBrk="1" hangingPunct="1">
              <a:spcBef>
                <a:spcPct val="0"/>
              </a:spcBef>
            </a:pPr>
            <a:endParaRPr lang="en-US" dirty="0" smtClean="0"/>
          </a:p>
          <a:p>
            <a:pPr eaLnBrk="1" hangingPunct="1"/>
            <a:r>
              <a:rPr lang="en-US" dirty="0" smtClean="0"/>
              <a:t>Recent global recession</a:t>
            </a:r>
          </a:p>
          <a:p>
            <a:pPr lvl="1" eaLnBrk="1" hangingPunct="1"/>
            <a:r>
              <a:rPr lang="en-US" dirty="0" smtClean="0"/>
              <a:t>Individual states dependent upon markets and policies in other nation-states</a:t>
            </a:r>
          </a:p>
          <a:p>
            <a:pPr lvl="1" eaLnBrk="1" hangingPunct="1"/>
            <a:r>
              <a:rPr lang="en-US" dirty="0" smtClean="0"/>
              <a:t>No individual nation-state can unilaterally act without repercussions being felt elsewhere (to varying degrees)</a:t>
            </a:r>
          </a:p>
          <a:p>
            <a:pPr lvl="1" eaLnBrk="1" hangingPunct="1"/>
            <a:r>
              <a:rPr lang="en-US" dirty="0" smtClean="0"/>
              <a:t>Need multilateral partnerships and dialogues</a:t>
            </a:r>
          </a:p>
          <a:p>
            <a:pPr eaLnBrk="1" hangingPunct="1">
              <a:spcBef>
                <a:spcPct val="0"/>
              </a:spcBef>
            </a:pPr>
            <a:endParaRPr lang="en-US" dirty="0" smtClean="0"/>
          </a:p>
        </p:txBody>
      </p:sp>
      <p:sp>
        <p:nvSpPr>
          <p:cNvPr id="5120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A5AB35C2-42CE-4F86-99CB-E04F8932A559}" type="slidenum">
              <a:rPr lang="en-US" smtClean="0"/>
              <a:pPr>
                <a:defRPr/>
              </a:pPr>
              <a:t>7</a:t>
            </a:fld>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p:spPr>
      </p:sp>
      <p:sp>
        <p:nvSpPr>
          <p:cNvPr id="49155" name="Notes Placeholder 2"/>
          <p:cNvSpPr>
            <a:spLocks noGrp="1"/>
          </p:cNvSpPr>
          <p:nvPr>
            <p:ph type="body" idx="1"/>
          </p:nvPr>
        </p:nvSpPr>
        <p:spPr bwMode="auto"/>
        <p:txBody>
          <a:bodyPr wrap="square" numCol="1" anchor="t" anchorCtr="0" compatLnSpc="1">
            <a:prstTxWarp prst="textNoShape">
              <a:avLst/>
            </a:prstTxWarp>
            <a:normAutofit/>
          </a:bodyPr>
          <a:lstStyle/>
          <a:p>
            <a:pPr eaLnBrk="1" hangingPunct="1">
              <a:defRPr/>
            </a:pPr>
            <a:r>
              <a:rPr lang="en-US" dirty="0" err="1" smtClean="0"/>
              <a:t>Malcom</a:t>
            </a:r>
            <a:r>
              <a:rPr lang="en-US" dirty="0" smtClean="0"/>
              <a:t> Waters, </a:t>
            </a:r>
            <a:r>
              <a:rPr lang="en-US" i="1" dirty="0" smtClean="0"/>
              <a:t>Globalization</a:t>
            </a:r>
          </a:p>
          <a:p>
            <a:pPr eaLnBrk="1" hangingPunct="1">
              <a:defRPr/>
            </a:pPr>
            <a:r>
              <a:rPr lang="en-US" dirty="0" smtClean="0"/>
              <a:t>Modern nations are all “cultural hybrids” (180)</a:t>
            </a:r>
          </a:p>
          <a:p>
            <a:pPr lvl="1" eaLnBrk="1" hangingPunct="1">
              <a:defRPr/>
            </a:pPr>
            <a:r>
              <a:rPr lang="en-US" dirty="0" smtClean="0"/>
              <a:t>Only a dozen of 180+ states have borders that coincide with a single ethnic or linguistic group </a:t>
            </a:r>
          </a:p>
          <a:p>
            <a:pPr eaLnBrk="1" hangingPunct="1">
              <a:defRPr/>
            </a:pPr>
            <a:r>
              <a:rPr lang="en-US" dirty="0" smtClean="0"/>
              <a:t>Waters: Globalization</a:t>
            </a:r>
          </a:p>
          <a:p>
            <a:pPr lvl="1" eaLnBrk="1" hangingPunct="1">
              <a:defRPr/>
            </a:pPr>
            <a:r>
              <a:rPr lang="en-US" dirty="0" smtClean="0"/>
              <a:t>Undermines territorial borders</a:t>
            </a:r>
          </a:p>
          <a:p>
            <a:pPr lvl="1" eaLnBrk="1" hangingPunct="1">
              <a:defRPr/>
            </a:pPr>
            <a:r>
              <a:rPr lang="en-US" dirty="0" smtClean="0"/>
              <a:t>Fosters cross-border identifications</a:t>
            </a:r>
          </a:p>
          <a:p>
            <a:pPr lvl="2" eaLnBrk="1" hangingPunct="1">
              <a:defRPr/>
            </a:pPr>
            <a:r>
              <a:rPr lang="en-US" dirty="0" smtClean="0"/>
              <a:t>Ethnic </a:t>
            </a:r>
            <a:r>
              <a:rPr lang="en-US" i="1" dirty="0" smtClean="0">
                <a:solidFill>
                  <a:srgbClr val="FF0000"/>
                </a:solidFill>
              </a:rPr>
              <a:t>and</a:t>
            </a:r>
            <a:r>
              <a:rPr lang="en-US" dirty="0" smtClean="0"/>
              <a:t> other kinds of identification</a:t>
            </a:r>
          </a:p>
          <a:p>
            <a:pPr lvl="1" eaLnBrk="1" hangingPunct="1">
              <a:defRPr/>
            </a:pPr>
            <a:r>
              <a:rPr lang="en-US" dirty="0" smtClean="0"/>
              <a:t>Raises questions about future of nation-state</a:t>
            </a:r>
          </a:p>
          <a:p>
            <a:pPr lvl="2" eaLnBrk="1" hangingPunct="1">
              <a:lnSpc>
                <a:spcPct val="90000"/>
              </a:lnSpc>
              <a:defRPr/>
            </a:pPr>
            <a:endParaRPr lang="en-US" dirty="0" smtClean="0"/>
          </a:p>
          <a:p>
            <a:pPr lvl="1" eaLnBrk="1" hangingPunct="1">
              <a:lnSpc>
                <a:spcPct val="80000"/>
              </a:lnSpc>
              <a:defRPr/>
            </a:pPr>
            <a:r>
              <a:rPr lang="en-US" dirty="0" err="1" smtClean="0"/>
              <a:t>Ohmae</a:t>
            </a:r>
            <a:endParaRPr lang="en-US" dirty="0" smtClean="0"/>
          </a:p>
          <a:p>
            <a:pPr lvl="1" eaLnBrk="1" hangingPunct="1">
              <a:lnSpc>
                <a:spcPct val="80000"/>
              </a:lnSpc>
              <a:defRPr/>
            </a:pPr>
            <a:r>
              <a:rPr lang="en-US" dirty="0" smtClean="0"/>
              <a:t>Nation-states little more than “bit actors” (</a:t>
            </a:r>
            <a:r>
              <a:rPr lang="en-US" dirty="0" err="1" smtClean="0"/>
              <a:t>Ohmae</a:t>
            </a:r>
            <a:r>
              <a:rPr lang="en-US" dirty="0" smtClean="0"/>
              <a:t> 214)</a:t>
            </a:r>
          </a:p>
          <a:p>
            <a:pPr eaLnBrk="1" hangingPunct="1">
              <a:defRPr/>
            </a:pPr>
            <a:r>
              <a:rPr lang="en-US" dirty="0" smtClean="0"/>
              <a:t>“The nation-state is increasingly a nostalgic fiction” (</a:t>
            </a:r>
            <a:r>
              <a:rPr lang="en-US" dirty="0" err="1" smtClean="0"/>
              <a:t>Ohmae</a:t>
            </a:r>
            <a:r>
              <a:rPr lang="en-US" dirty="0" smtClean="0"/>
              <a:t> 214)</a:t>
            </a:r>
          </a:p>
          <a:p>
            <a:pPr eaLnBrk="1" hangingPunct="1">
              <a:defRPr/>
            </a:pPr>
            <a:r>
              <a:rPr lang="en-US" dirty="0" smtClean="0"/>
              <a:t>“Nation-states are political organisms, and in their economic bloodstreams cholesterol steadily builds up.  Over time, arteries harden and the organism’s vitality decays” (</a:t>
            </a:r>
            <a:r>
              <a:rPr lang="en-US" dirty="0" err="1" smtClean="0"/>
              <a:t>Ohmae</a:t>
            </a:r>
            <a:r>
              <a:rPr lang="en-US" dirty="0" smtClean="0"/>
              <a:t> 218).  </a:t>
            </a:r>
          </a:p>
          <a:p>
            <a:pPr lvl="1" eaLnBrk="1" hangingPunct="1">
              <a:lnSpc>
                <a:spcPct val="80000"/>
              </a:lnSpc>
              <a:defRPr/>
            </a:pPr>
            <a:endParaRPr lang="en-US" dirty="0" smtClean="0"/>
          </a:p>
          <a:p>
            <a:pPr eaLnBrk="1" hangingPunct="1">
              <a:spcBef>
                <a:spcPct val="0"/>
              </a:spcBef>
              <a:defRPr/>
            </a:pPr>
            <a:endParaRPr lang="en-US" dirty="0" smtClean="0"/>
          </a:p>
        </p:txBody>
      </p:sp>
      <p:sp>
        <p:nvSpPr>
          <p:cNvPr id="4710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41B120A8-B7E1-4746-A9C5-D1E8857EBDB5}" type="slidenum">
              <a:rPr lang="en-US" smtClean="0"/>
              <a:pPr>
                <a:defRPr/>
              </a:pPr>
              <a:t>8</a:t>
            </a:fld>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illegal trade in drugs, arms, intellectual property, people, and money is booming. Like the war on terrorism, the fight to control these illicit markets pits governments against agile, stateless, and resourceful networks empowered by globalization. Governments will continue to lose these wars until they adopt new strategies to deal with a larger, unprecedented struggle that now shapes the world as much as confrontations between nation-states once did. </a:t>
            </a:r>
          </a:p>
        </p:txBody>
      </p:sp>
      <p:sp>
        <p:nvSpPr>
          <p:cNvPr id="4" name="Slide Number Placeholder 3"/>
          <p:cNvSpPr>
            <a:spLocks noGrp="1"/>
          </p:cNvSpPr>
          <p:nvPr>
            <p:ph type="sldNum" sz="quarter" idx="10"/>
          </p:nvPr>
        </p:nvSpPr>
        <p:spPr/>
        <p:txBody>
          <a:bodyPr/>
          <a:lstStyle/>
          <a:p>
            <a:pPr>
              <a:defRPr/>
            </a:pPr>
            <a:fld id="{3F26733B-A48B-4C46-BBE1-561EA6DF57D4}" type="slidenum">
              <a:rPr lang="en-US" smtClean="0"/>
              <a:pPr>
                <a:defRPr/>
              </a:pPr>
              <a:t>9</a:t>
            </a:fld>
            <a:endParaRPr lang="en-US"/>
          </a:p>
        </p:txBody>
      </p:sp>
    </p:spTree>
    <p:extLst>
      <p:ext uri="{BB962C8B-B14F-4D97-AF65-F5344CB8AC3E}">
        <p14:creationId xmlns:p14="http://schemas.microsoft.com/office/powerpoint/2010/main" val="618968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2"/>
          <p:cNvSpPr>
            <a:spLocks noChangeShapeType="1"/>
          </p:cNvSpPr>
          <p:nvPr/>
        </p:nvSpPr>
        <p:spPr bwMode="auto">
          <a:xfrm>
            <a:off x="7315200" y="1066800"/>
            <a:ext cx="0" cy="4495800"/>
          </a:xfrm>
          <a:prstGeom prst="line">
            <a:avLst/>
          </a:prstGeom>
          <a:noFill/>
          <a:ln w="9525">
            <a:solidFill>
              <a:schemeClr val="tx1"/>
            </a:solidFill>
            <a:round/>
            <a:headEnd/>
            <a:tailEnd/>
          </a:ln>
          <a:effectLst/>
        </p:spPr>
        <p:txBody>
          <a:bodyPr/>
          <a:lstStyle/>
          <a:p>
            <a:pPr>
              <a:defRPr/>
            </a:pPr>
            <a:endParaRPr lang="en-US"/>
          </a:p>
        </p:txBody>
      </p:sp>
      <p:grpSp>
        <p:nvGrpSpPr>
          <p:cNvPr id="5" name="Group 8"/>
          <p:cNvGrpSpPr>
            <a:grpSpLocks/>
          </p:cNvGrpSpPr>
          <p:nvPr/>
        </p:nvGrpSpPr>
        <p:grpSpPr bwMode="auto">
          <a:xfrm>
            <a:off x="7493000" y="2992438"/>
            <a:ext cx="1338263" cy="2189162"/>
            <a:chOff x="4704" y="1885"/>
            <a:chExt cx="843" cy="1379"/>
          </a:xfrm>
        </p:grpSpPr>
        <p:sp>
          <p:nvSpPr>
            <p:cNvPr id="6" name="Oval 9"/>
            <p:cNvSpPr>
              <a:spLocks noChangeArrowheads="1"/>
            </p:cNvSpPr>
            <p:nvPr/>
          </p:nvSpPr>
          <p:spPr bwMode="auto">
            <a:xfrm>
              <a:off x="4704" y="1885"/>
              <a:ext cx="127" cy="127"/>
            </a:xfrm>
            <a:prstGeom prst="ellipse">
              <a:avLst/>
            </a:prstGeom>
            <a:solidFill>
              <a:schemeClr val="tx2"/>
            </a:solidFill>
            <a:ln w="9525">
              <a:noFill/>
              <a:round/>
              <a:headEnd/>
              <a:tailEnd/>
            </a:ln>
            <a:effectLst/>
          </p:spPr>
          <p:txBody>
            <a:bodyPr wrap="none" anchor="ctr"/>
            <a:lstStyle/>
            <a:p>
              <a:pPr>
                <a:defRPr/>
              </a:pPr>
              <a:endParaRPr lang="en-US"/>
            </a:p>
          </p:txBody>
        </p:sp>
        <p:sp>
          <p:nvSpPr>
            <p:cNvPr id="7" name="Oval 10"/>
            <p:cNvSpPr>
              <a:spLocks noChangeArrowheads="1"/>
            </p:cNvSpPr>
            <p:nvPr/>
          </p:nvSpPr>
          <p:spPr bwMode="auto">
            <a:xfrm>
              <a:off x="4883" y="1885"/>
              <a:ext cx="127" cy="127"/>
            </a:xfrm>
            <a:prstGeom prst="ellipse">
              <a:avLst/>
            </a:prstGeom>
            <a:solidFill>
              <a:schemeClr val="tx2"/>
            </a:solidFill>
            <a:ln w="9525">
              <a:noFill/>
              <a:round/>
              <a:headEnd/>
              <a:tailEnd/>
            </a:ln>
            <a:effectLst/>
          </p:spPr>
          <p:txBody>
            <a:bodyPr wrap="none" anchor="ctr"/>
            <a:lstStyle/>
            <a:p>
              <a:pPr>
                <a:defRPr/>
              </a:pPr>
              <a:endParaRPr lang="en-US"/>
            </a:p>
          </p:txBody>
        </p:sp>
        <p:sp>
          <p:nvSpPr>
            <p:cNvPr id="8" name="Oval 11"/>
            <p:cNvSpPr>
              <a:spLocks noChangeArrowheads="1"/>
            </p:cNvSpPr>
            <p:nvPr/>
          </p:nvSpPr>
          <p:spPr bwMode="auto">
            <a:xfrm>
              <a:off x="5062" y="1885"/>
              <a:ext cx="127" cy="127"/>
            </a:xfrm>
            <a:prstGeom prst="ellipse">
              <a:avLst/>
            </a:prstGeom>
            <a:solidFill>
              <a:schemeClr val="tx2"/>
            </a:solidFill>
            <a:ln w="9525">
              <a:noFill/>
              <a:round/>
              <a:headEnd/>
              <a:tailEnd/>
            </a:ln>
            <a:effectLst/>
          </p:spPr>
          <p:txBody>
            <a:bodyPr wrap="none" anchor="ctr"/>
            <a:lstStyle/>
            <a:p>
              <a:pPr>
                <a:defRPr/>
              </a:pPr>
              <a:endParaRPr lang="en-US"/>
            </a:p>
          </p:txBody>
        </p:sp>
        <p:sp>
          <p:nvSpPr>
            <p:cNvPr id="9" name="Oval 12"/>
            <p:cNvSpPr>
              <a:spLocks noChangeArrowheads="1"/>
            </p:cNvSpPr>
            <p:nvPr/>
          </p:nvSpPr>
          <p:spPr bwMode="auto">
            <a:xfrm>
              <a:off x="4704" y="2064"/>
              <a:ext cx="127" cy="127"/>
            </a:xfrm>
            <a:prstGeom prst="ellipse">
              <a:avLst/>
            </a:prstGeom>
            <a:solidFill>
              <a:schemeClr val="tx2"/>
            </a:solidFill>
            <a:ln w="9525">
              <a:noFill/>
              <a:round/>
              <a:headEnd/>
              <a:tailEnd/>
            </a:ln>
            <a:effectLst/>
          </p:spPr>
          <p:txBody>
            <a:bodyPr wrap="none" anchor="ctr"/>
            <a:lstStyle/>
            <a:p>
              <a:pPr>
                <a:defRPr/>
              </a:pPr>
              <a:endParaRPr lang="en-US"/>
            </a:p>
          </p:txBody>
        </p:sp>
        <p:sp>
          <p:nvSpPr>
            <p:cNvPr id="10" name="Oval 13"/>
            <p:cNvSpPr>
              <a:spLocks noChangeArrowheads="1"/>
            </p:cNvSpPr>
            <p:nvPr/>
          </p:nvSpPr>
          <p:spPr bwMode="auto">
            <a:xfrm>
              <a:off x="4883" y="2064"/>
              <a:ext cx="127" cy="127"/>
            </a:xfrm>
            <a:prstGeom prst="ellipse">
              <a:avLst/>
            </a:prstGeom>
            <a:solidFill>
              <a:schemeClr val="tx2"/>
            </a:solidFill>
            <a:ln w="9525">
              <a:noFill/>
              <a:round/>
              <a:headEnd/>
              <a:tailEnd/>
            </a:ln>
            <a:effectLst/>
          </p:spPr>
          <p:txBody>
            <a:bodyPr wrap="none" anchor="ctr"/>
            <a:lstStyle/>
            <a:p>
              <a:pPr>
                <a:defRPr/>
              </a:pPr>
              <a:endParaRPr lang="en-US"/>
            </a:p>
          </p:txBody>
        </p:sp>
        <p:sp>
          <p:nvSpPr>
            <p:cNvPr id="11" name="Oval 14"/>
            <p:cNvSpPr>
              <a:spLocks noChangeArrowheads="1"/>
            </p:cNvSpPr>
            <p:nvPr/>
          </p:nvSpPr>
          <p:spPr bwMode="auto">
            <a:xfrm>
              <a:off x="5062" y="2064"/>
              <a:ext cx="127" cy="127"/>
            </a:xfrm>
            <a:prstGeom prst="ellipse">
              <a:avLst/>
            </a:prstGeom>
            <a:solidFill>
              <a:schemeClr val="tx2"/>
            </a:solidFill>
            <a:ln w="9525">
              <a:noFill/>
              <a:round/>
              <a:headEnd/>
              <a:tailEnd/>
            </a:ln>
            <a:effectLst/>
          </p:spPr>
          <p:txBody>
            <a:bodyPr wrap="none" anchor="ctr"/>
            <a:lstStyle/>
            <a:p>
              <a:pPr>
                <a:defRPr/>
              </a:pPr>
              <a:endParaRPr lang="en-US"/>
            </a:p>
          </p:txBody>
        </p:sp>
        <p:sp>
          <p:nvSpPr>
            <p:cNvPr id="12" name="Oval 15"/>
            <p:cNvSpPr>
              <a:spLocks noChangeArrowheads="1"/>
            </p:cNvSpPr>
            <p:nvPr/>
          </p:nvSpPr>
          <p:spPr bwMode="auto">
            <a:xfrm>
              <a:off x="5241" y="2064"/>
              <a:ext cx="127" cy="127"/>
            </a:xfrm>
            <a:prstGeom prst="ellipse">
              <a:avLst/>
            </a:prstGeom>
            <a:solidFill>
              <a:schemeClr val="accent2"/>
            </a:solidFill>
            <a:ln w="9525">
              <a:noFill/>
              <a:round/>
              <a:headEnd/>
              <a:tailEnd/>
            </a:ln>
            <a:effectLst/>
          </p:spPr>
          <p:txBody>
            <a:bodyPr wrap="none" anchor="ctr"/>
            <a:lstStyle/>
            <a:p>
              <a:pPr>
                <a:defRPr/>
              </a:pPr>
              <a:endParaRPr lang="en-US"/>
            </a:p>
          </p:txBody>
        </p:sp>
        <p:sp>
          <p:nvSpPr>
            <p:cNvPr id="13" name="Oval 16"/>
            <p:cNvSpPr>
              <a:spLocks noChangeArrowheads="1"/>
            </p:cNvSpPr>
            <p:nvPr/>
          </p:nvSpPr>
          <p:spPr bwMode="auto">
            <a:xfrm>
              <a:off x="4704" y="2243"/>
              <a:ext cx="127" cy="127"/>
            </a:xfrm>
            <a:prstGeom prst="ellipse">
              <a:avLst/>
            </a:prstGeom>
            <a:solidFill>
              <a:schemeClr val="tx2"/>
            </a:solidFill>
            <a:ln w="9525">
              <a:noFill/>
              <a:round/>
              <a:headEnd/>
              <a:tailEnd/>
            </a:ln>
            <a:effectLst/>
          </p:spPr>
          <p:txBody>
            <a:bodyPr wrap="none" anchor="ctr"/>
            <a:lstStyle/>
            <a:p>
              <a:pPr>
                <a:defRPr/>
              </a:pPr>
              <a:endParaRPr lang="en-US"/>
            </a:p>
          </p:txBody>
        </p:sp>
        <p:sp>
          <p:nvSpPr>
            <p:cNvPr id="14" name="Oval 17"/>
            <p:cNvSpPr>
              <a:spLocks noChangeArrowheads="1"/>
            </p:cNvSpPr>
            <p:nvPr/>
          </p:nvSpPr>
          <p:spPr bwMode="auto">
            <a:xfrm>
              <a:off x="4883" y="2243"/>
              <a:ext cx="127" cy="127"/>
            </a:xfrm>
            <a:prstGeom prst="ellipse">
              <a:avLst/>
            </a:prstGeom>
            <a:solidFill>
              <a:schemeClr val="tx2"/>
            </a:solidFill>
            <a:ln w="9525">
              <a:noFill/>
              <a:round/>
              <a:headEnd/>
              <a:tailEnd/>
            </a:ln>
            <a:effectLst/>
          </p:spPr>
          <p:txBody>
            <a:bodyPr wrap="none" anchor="ctr"/>
            <a:lstStyle/>
            <a:p>
              <a:pPr>
                <a:defRPr/>
              </a:pPr>
              <a:endParaRPr lang="en-US"/>
            </a:p>
          </p:txBody>
        </p:sp>
        <p:sp>
          <p:nvSpPr>
            <p:cNvPr id="15" name="Oval 18"/>
            <p:cNvSpPr>
              <a:spLocks noChangeArrowheads="1"/>
            </p:cNvSpPr>
            <p:nvPr/>
          </p:nvSpPr>
          <p:spPr bwMode="auto">
            <a:xfrm>
              <a:off x="5062" y="2243"/>
              <a:ext cx="127" cy="127"/>
            </a:xfrm>
            <a:prstGeom prst="ellipse">
              <a:avLst/>
            </a:prstGeom>
            <a:solidFill>
              <a:schemeClr val="accent2"/>
            </a:solidFill>
            <a:ln w="9525">
              <a:noFill/>
              <a:round/>
              <a:headEnd/>
              <a:tailEnd/>
            </a:ln>
            <a:effectLst/>
          </p:spPr>
          <p:txBody>
            <a:bodyPr wrap="none" anchor="ctr"/>
            <a:lstStyle/>
            <a:p>
              <a:pPr>
                <a:defRPr/>
              </a:pPr>
              <a:endParaRPr lang="en-US"/>
            </a:p>
          </p:txBody>
        </p:sp>
        <p:sp>
          <p:nvSpPr>
            <p:cNvPr id="16" name="Oval 19"/>
            <p:cNvSpPr>
              <a:spLocks noChangeArrowheads="1"/>
            </p:cNvSpPr>
            <p:nvPr/>
          </p:nvSpPr>
          <p:spPr bwMode="auto">
            <a:xfrm>
              <a:off x="5241" y="2243"/>
              <a:ext cx="127" cy="127"/>
            </a:xfrm>
            <a:prstGeom prst="ellipse">
              <a:avLst/>
            </a:prstGeom>
            <a:solidFill>
              <a:schemeClr val="accent2"/>
            </a:solidFill>
            <a:ln w="9525">
              <a:noFill/>
              <a:round/>
              <a:headEnd/>
              <a:tailEnd/>
            </a:ln>
            <a:effectLst/>
          </p:spPr>
          <p:txBody>
            <a:bodyPr wrap="none" anchor="ctr"/>
            <a:lstStyle/>
            <a:p>
              <a:pPr>
                <a:defRPr/>
              </a:pPr>
              <a:endParaRPr lang="en-US"/>
            </a:p>
          </p:txBody>
        </p:sp>
        <p:sp>
          <p:nvSpPr>
            <p:cNvPr id="17" name="Oval 20"/>
            <p:cNvSpPr>
              <a:spLocks noChangeArrowheads="1"/>
            </p:cNvSpPr>
            <p:nvPr/>
          </p:nvSpPr>
          <p:spPr bwMode="auto">
            <a:xfrm>
              <a:off x="5420" y="2243"/>
              <a:ext cx="127" cy="127"/>
            </a:xfrm>
            <a:prstGeom prst="ellipse">
              <a:avLst/>
            </a:prstGeom>
            <a:solidFill>
              <a:schemeClr val="accent1"/>
            </a:solidFill>
            <a:ln w="9525">
              <a:noFill/>
              <a:round/>
              <a:headEnd/>
              <a:tailEnd/>
            </a:ln>
            <a:effectLst/>
          </p:spPr>
          <p:txBody>
            <a:bodyPr wrap="none" anchor="ctr"/>
            <a:lstStyle/>
            <a:p>
              <a:pPr>
                <a:defRPr/>
              </a:pPr>
              <a:endParaRPr lang="en-US"/>
            </a:p>
          </p:txBody>
        </p:sp>
        <p:sp>
          <p:nvSpPr>
            <p:cNvPr id="18" name="Oval 21"/>
            <p:cNvSpPr>
              <a:spLocks noChangeArrowheads="1"/>
            </p:cNvSpPr>
            <p:nvPr/>
          </p:nvSpPr>
          <p:spPr bwMode="auto">
            <a:xfrm>
              <a:off x="4704" y="2421"/>
              <a:ext cx="127" cy="128"/>
            </a:xfrm>
            <a:prstGeom prst="ellipse">
              <a:avLst/>
            </a:prstGeom>
            <a:solidFill>
              <a:schemeClr val="tx2"/>
            </a:solidFill>
            <a:ln w="9525">
              <a:noFill/>
              <a:round/>
              <a:headEnd/>
              <a:tailEnd/>
            </a:ln>
            <a:effectLst/>
          </p:spPr>
          <p:txBody>
            <a:bodyPr wrap="none" anchor="ctr"/>
            <a:lstStyle/>
            <a:p>
              <a:pPr>
                <a:defRPr/>
              </a:pPr>
              <a:endParaRPr lang="en-US"/>
            </a:p>
          </p:txBody>
        </p:sp>
        <p:sp>
          <p:nvSpPr>
            <p:cNvPr id="19" name="Oval 22"/>
            <p:cNvSpPr>
              <a:spLocks noChangeArrowheads="1"/>
            </p:cNvSpPr>
            <p:nvPr/>
          </p:nvSpPr>
          <p:spPr bwMode="auto">
            <a:xfrm>
              <a:off x="4883" y="2421"/>
              <a:ext cx="127" cy="128"/>
            </a:xfrm>
            <a:prstGeom prst="ellipse">
              <a:avLst/>
            </a:prstGeom>
            <a:solidFill>
              <a:schemeClr val="accent2"/>
            </a:solidFill>
            <a:ln w="9525">
              <a:noFill/>
              <a:round/>
              <a:headEnd/>
              <a:tailEnd/>
            </a:ln>
            <a:effectLst/>
          </p:spPr>
          <p:txBody>
            <a:bodyPr wrap="none" anchor="ctr"/>
            <a:lstStyle/>
            <a:p>
              <a:pPr>
                <a:defRPr/>
              </a:pPr>
              <a:endParaRPr lang="en-US"/>
            </a:p>
          </p:txBody>
        </p:sp>
        <p:sp>
          <p:nvSpPr>
            <p:cNvPr id="20" name="Oval 23"/>
            <p:cNvSpPr>
              <a:spLocks noChangeArrowheads="1"/>
            </p:cNvSpPr>
            <p:nvPr/>
          </p:nvSpPr>
          <p:spPr bwMode="auto">
            <a:xfrm>
              <a:off x="5062" y="2421"/>
              <a:ext cx="127" cy="128"/>
            </a:xfrm>
            <a:prstGeom prst="ellipse">
              <a:avLst/>
            </a:prstGeom>
            <a:solidFill>
              <a:schemeClr val="accent2"/>
            </a:solidFill>
            <a:ln w="9525">
              <a:noFill/>
              <a:round/>
              <a:headEnd/>
              <a:tailEnd/>
            </a:ln>
            <a:effectLst/>
          </p:spPr>
          <p:txBody>
            <a:bodyPr wrap="none" anchor="ctr"/>
            <a:lstStyle/>
            <a:p>
              <a:pPr>
                <a:defRPr/>
              </a:pPr>
              <a:endParaRPr lang="en-US"/>
            </a:p>
          </p:txBody>
        </p:sp>
        <p:sp>
          <p:nvSpPr>
            <p:cNvPr id="21" name="Oval 24"/>
            <p:cNvSpPr>
              <a:spLocks noChangeArrowheads="1"/>
            </p:cNvSpPr>
            <p:nvPr/>
          </p:nvSpPr>
          <p:spPr bwMode="auto">
            <a:xfrm>
              <a:off x="5241" y="2421"/>
              <a:ext cx="127" cy="128"/>
            </a:xfrm>
            <a:prstGeom prst="ellipse">
              <a:avLst/>
            </a:prstGeom>
            <a:solidFill>
              <a:schemeClr val="accent1"/>
            </a:solidFill>
            <a:ln w="9525">
              <a:noFill/>
              <a:round/>
              <a:headEnd/>
              <a:tailEnd/>
            </a:ln>
            <a:effectLst/>
          </p:spPr>
          <p:txBody>
            <a:bodyPr wrap="none" anchor="ctr"/>
            <a:lstStyle/>
            <a:p>
              <a:pPr>
                <a:defRPr/>
              </a:pPr>
              <a:endParaRPr lang="en-US"/>
            </a:p>
          </p:txBody>
        </p:sp>
        <p:sp>
          <p:nvSpPr>
            <p:cNvPr id="22" name="Oval 25"/>
            <p:cNvSpPr>
              <a:spLocks noChangeArrowheads="1"/>
            </p:cNvSpPr>
            <p:nvPr/>
          </p:nvSpPr>
          <p:spPr bwMode="auto">
            <a:xfrm>
              <a:off x="4704" y="2600"/>
              <a:ext cx="127" cy="128"/>
            </a:xfrm>
            <a:prstGeom prst="ellipse">
              <a:avLst/>
            </a:prstGeom>
            <a:solidFill>
              <a:schemeClr val="accent2"/>
            </a:solidFill>
            <a:ln w="9525">
              <a:noFill/>
              <a:round/>
              <a:headEnd/>
              <a:tailEnd/>
            </a:ln>
            <a:effectLst/>
          </p:spPr>
          <p:txBody>
            <a:bodyPr wrap="none" anchor="ctr"/>
            <a:lstStyle/>
            <a:p>
              <a:pPr>
                <a:defRPr/>
              </a:pPr>
              <a:endParaRPr lang="en-US"/>
            </a:p>
          </p:txBody>
        </p:sp>
        <p:sp>
          <p:nvSpPr>
            <p:cNvPr id="23" name="Oval 26"/>
            <p:cNvSpPr>
              <a:spLocks noChangeArrowheads="1"/>
            </p:cNvSpPr>
            <p:nvPr/>
          </p:nvSpPr>
          <p:spPr bwMode="auto">
            <a:xfrm>
              <a:off x="4883" y="2600"/>
              <a:ext cx="127" cy="128"/>
            </a:xfrm>
            <a:prstGeom prst="ellipse">
              <a:avLst/>
            </a:prstGeom>
            <a:solidFill>
              <a:schemeClr val="accent2"/>
            </a:solidFill>
            <a:ln w="9525">
              <a:noFill/>
              <a:round/>
              <a:headEnd/>
              <a:tailEnd/>
            </a:ln>
            <a:effectLst/>
          </p:spPr>
          <p:txBody>
            <a:bodyPr wrap="none" anchor="ctr"/>
            <a:lstStyle/>
            <a:p>
              <a:pPr>
                <a:defRPr/>
              </a:pPr>
              <a:endParaRPr lang="en-US"/>
            </a:p>
          </p:txBody>
        </p:sp>
        <p:sp>
          <p:nvSpPr>
            <p:cNvPr id="24" name="Oval 27"/>
            <p:cNvSpPr>
              <a:spLocks noChangeArrowheads="1"/>
            </p:cNvSpPr>
            <p:nvPr/>
          </p:nvSpPr>
          <p:spPr bwMode="auto">
            <a:xfrm>
              <a:off x="5062" y="2600"/>
              <a:ext cx="127" cy="128"/>
            </a:xfrm>
            <a:prstGeom prst="ellipse">
              <a:avLst/>
            </a:prstGeom>
            <a:solidFill>
              <a:schemeClr val="accent1"/>
            </a:solidFill>
            <a:ln w="9525">
              <a:noFill/>
              <a:round/>
              <a:headEnd/>
              <a:tailEnd/>
            </a:ln>
            <a:effectLst/>
          </p:spPr>
          <p:txBody>
            <a:bodyPr wrap="none" anchor="ctr"/>
            <a:lstStyle/>
            <a:p>
              <a:pPr>
                <a:defRPr/>
              </a:pPr>
              <a:endParaRPr lang="en-US"/>
            </a:p>
          </p:txBody>
        </p:sp>
        <p:sp>
          <p:nvSpPr>
            <p:cNvPr id="25" name="Oval 28"/>
            <p:cNvSpPr>
              <a:spLocks noChangeArrowheads="1"/>
            </p:cNvSpPr>
            <p:nvPr/>
          </p:nvSpPr>
          <p:spPr bwMode="auto">
            <a:xfrm>
              <a:off x="5241" y="2600"/>
              <a:ext cx="127" cy="128"/>
            </a:xfrm>
            <a:prstGeom prst="ellipse">
              <a:avLst/>
            </a:prstGeom>
            <a:solidFill>
              <a:schemeClr val="accent1"/>
            </a:solidFill>
            <a:ln w="9525">
              <a:noFill/>
              <a:round/>
              <a:headEnd/>
              <a:tailEnd/>
            </a:ln>
            <a:effectLst/>
          </p:spPr>
          <p:txBody>
            <a:bodyPr wrap="none" anchor="ctr"/>
            <a:lstStyle/>
            <a:p>
              <a:pPr>
                <a:defRPr/>
              </a:pPr>
              <a:endParaRPr lang="en-US"/>
            </a:p>
          </p:txBody>
        </p:sp>
        <p:sp>
          <p:nvSpPr>
            <p:cNvPr id="26" name="Oval 29"/>
            <p:cNvSpPr>
              <a:spLocks noChangeArrowheads="1"/>
            </p:cNvSpPr>
            <p:nvPr/>
          </p:nvSpPr>
          <p:spPr bwMode="auto">
            <a:xfrm>
              <a:off x="5420" y="2600"/>
              <a:ext cx="127" cy="128"/>
            </a:xfrm>
            <a:prstGeom prst="ellipse">
              <a:avLst/>
            </a:prstGeom>
            <a:solidFill>
              <a:schemeClr val="folHlink"/>
            </a:solidFill>
            <a:ln w="9525">
              <a:noFill/>
              <a:round/>
              <a:headEnd/>
              <a:tailEnd/>
            </a:ln>
            <a:effectLst/>
          </p:spPr>
          <p:txBody>
            <a:bodyPr wrap="none" anchor="ctr"/>
            <a:lstStyle/>
            <a:p>
              <a:pPr>
                <a:defRPr/>
              </a:pPr>
              <a:endParaRPr lang="en-US"/>
            </a:p>
          </p:txBody>
        </p:sp>
        <p:sp>
          <p:nvSpPr>
            <p:cNvPr id="27" name="Oval 30"/>
            <p:cNvSpPr>
              <a:spLocks noChangeArrowheads="1"/>
            </p:cNvSpPr>
            <p:nvPr/>
          </p:nvSpPr>
          <p:spPr bwMode="auto">
            <a:xfrm>
              <a:off x="4704" y="2779"/>
              <a:ext cx="127" cy="127"/>
            </a:xfrm>
            <a:prstGeom prst="ellipse">
              <a:avLst/>
            </a:prstGeom>
            <a:solidFill>
              <a:schemeClr val="accent2"/>
            </a:solidFill>
            <a:ln w="9525">
              <a:noFill/>
              <a:round/>
              <a:headEnd/>
              <a:tailEnd/>
            </a:ln>
            <a:effectLst/>
          </p:spPr>
          <p:txBody>
            <a:bodyPr wrap="none" anchor="ctr"/>
            <a:lstStyle/>
            <a:p>
              <a:pPr>
                <a:defRPr/>
              </a:pPr>
              <a:endParaRPr lang="en-US"/>
            </a:p>
          </p:txBody>
        </p:sp>
        <p:sp>
          <p:nvSpPr>
            <p:cNvPr id="28" name="Oval 31"/>
            <p:cNvSpPr>
              <a:spLocks noChangeArrowheads="1"/>
            </p:cNvSpPr>
            <p:nvPr/>
          </p:nvSpPr>
          <p:spPr bwMode="auto">
            <a:xfrm>
              <a:off x="4883" y="2779"/>
              <a:ext cx="127" cy="127"/>
            </a:xfrm>
            <a:prstGeom prst="ellipse">
              <a:avLst/>
            </a:prstGeom>
            <a:solidFill>
              <a:schemeClr val="accent1"/>
            </a:solidFill>
            <a:ln w="9525">
              <a:noFill/>
              <a:round/>
              <a:headEnd/>
              <a:tailEnd/>
            </a:ln>
            <a:effectLst/>
          </p:spPr>
          <p:txBody>
            <a:bodyPr wrap="none" anchor="ctr"/>
            <a:lstStyle/>
            <a:p>
              <a:pPr>
                <a:defRPr/>
              </a:pPr>
              <a:endParaRPr lang="en-US"/>
            </a:p>
          </p:txBody>
        </p:sp>
        <p:sp>
          <p:nvSpPr>
            <p:cNvPr id="29" name="Oval 32"/>
            <p:cNvSpPr>
              <a:spLocks noChangeArrowheads="1"/>
            </p:cNvSpPr>
            <p:nvPr/>
          </p:nvSpPr>
          <p:spPr bwMode="auto">
            <a:xfrm>
              <a:off x="5062" y="2779"/>
              <a:ext cx="127" cy="127"/>
            </a:xfrm>
            <a:prstGeom prst="ellipse">
              <a:avLst/>
            </a:prstGeom>
            <a:solidFill>
              <a:schemeClr val="accent1"/>
            </a:solidFill>
            <a:ln w="9525">
              <a:noFill/>
              <a:round/>
              <a:headEnd/>
              <a:tailEnd/>
            </a:ln>
            <a:effectLst/>
          </p:spPr>
          <p:txBody>
            <a:bodyPr wrap="none" anchor="ctr"/>
            <a:lstStyle/>
            <a:p>
              <a:pPr>
                <a:defRPr/>
              </a:pPr>
              <a:endParaRPr lang="en-US"/>
            </a:p>
          </p:txBody>
        </p:sp>
        <p:sp>
          <p:nvSpPr>
            <p:cNvPr id="30" name="Oval 33"/>
            <p:cNvSpPr>
              <a:spLocks noChangeArrowheads="1"/>
            </p:cNvSpPr>
            <p:nvPr/>
          </p:nvSpPr>
          <p:spPr bwMode="auto">
            <a:xfrm>
              <a:off x="5241" y="2779"/>
              <a:ext cx="127" cy="127"/>
            </a:xfrm>
            <a:prstGeom prst="ellipse">
              <a:avLst/>
            </a:prstGeom>
            <a:solidFill>
              <a:schemeClr val="folHlink"/>
            </a:solidFill>
            <a:ln w="9525">
              <a:noFill/>
              <a:round/>
              <a:headEnd/>
              <a:tailEnd/>
            </a:ln>
            <a:effectLst/>
          </p:spPr>
          <p:txBody>
            <a:bodyPr wrap="none" anchor="ctr"/>
            <a:lstStyle/>
            <a:p>
              <a:pPr>
                <a:defRPr/>
              </a:pPr>
              <a:endParaRPr lang="en-US"/>
            </a:p>
          </p:txBody>
        </p:sp>
        <p:sp>
          <p:nvSpPr>
            <p:cNvPr id="31" name="Oval 34"/>
            <p:cNvSpPr>
              <a:spLocks noChangeArrowheads="1"/>
            </p:cNvSpPr>
            <p:nvPr/>
          </p:nvSpPr>
          <p:spPr bwMode="auto">
            <a:xfrm>
              <a:off x="4704" y="2958"/>
              <a:ext cx="127" cy="127"/>
            </a:xfrm>
            <a:prstGeom prst="ellipse">
              <a:avLst/>
            </a:prstGeom>
            <a:solidFill>
              <a:schemeClr val="accent1"/>
            </a:solidFill>
            <a:ln w="9525">
              <a:noFill/>
              <a:round/>
              <a:headEnd/>
              <a:tailEnd/>
            </a:ln>
            <a:effectLst/>
          </p:spPr>
          <p:txBody>
            <a:bodyPr wrap="none" anchor="ctr"/>
            <a:lstStyle/>
            <a:p>
              <a:pPr>
                <a:defRPr/>
              </a:pPr>
              <a:endParaRPr lang="en-US"/>
            </a:p>
          </p:txBody>
        </p:sp>
        <p:sp>
          <p:nvSpPr>
            <p:cNvPr id="32" name="Oval 35"/>
            <p:cNvSpPr>
              <a:spLocks noChangeArrowheads="1"/>
            </p:cNvSpPr>
            <p:nvPr/>
          </p:nvSpPr>
          <p:spPr bwMode="auto">
            <a:xfrm>
              <a:off x="4883" y="2958"/>
              <a:ext cx="127" cy="127"/>
            </a:xfrm>
            <a:prstGeom prst="ellipse">
              <a:avLst/>
            </a:prstGeom>
            <a:solidFill>
              <a:schemeClr val="accent1"/>
            </a:solidFill>
            <a:ln w="9525">
              <a:noFill/>
              <a:round/>
              <a:headEnd/>
              <a:tailEnd/>
            </a:ln>
            <a:effectLst/>
          </p:spPr>
          <p:txBody>
            <a:bodyPr wrap="none" anchor="ctr"/>
            <a:lstStyle/>
            <a:p>
              <a:pPr>
                <a:defRPr/>
              </a:pPr>
              <a:endParaRPr lang="en-US"/>
            </a:p>
          </p:txBody>
        </p:sp>
        <p:sp>
          <p:nvSpPr>
            <p:cNvPr id="33" name="Oval 36"/>
            <p:cNvSpPr>
              <a:spLocks noChangeArrowheads="1"/>
            </p:cNvSpPr>
            <p:nvPr/>
          </p:nvSpPr>
          <p:spPr bwMode="auto">
            <a:xfrm>
              <a:off x="5062" y="2958"/>
              <a:ext cx="127" cy="127"/>
            </a:xfrm>
            <a:prstGeom prst="ellipse">
              <a:avLst/>
            </a:prstGeom>
            <a:solidFill>
              <a:schemeClr val="folHlink"/>
            </a:solidFill>
            <a:ln w="9525">
              <a:noFill/>
              <a:round/>
              <a:headEnd/>
              <a:tailEnd/>
            </a:ln>
            <a:effectLst/>
          </p:spPr>
          <p:txBody>
            <a:bodyPr wrap="none" anchor="ctr"/>
            <a:lstStyle/>
            <a:p>
              <a:pPr>
                <a:defRPr/>
              </a:pPr>
              <a:endParaRPr lang="en-US"/>
            </a:p>
          </p:txBody>
        </p:sp>
        <p:sp>
          <p:nvSpPr>
            <p:cNvPr id="34" name="Oval 37"/>
            <p:cNvSpPr>
              <a:spLocks noChangeArrowheads="1"/>
            </p:cNvSpPr>
            <p:nvPr/>
          </p:nvSpPr>
          <p:spPr bwMode="auto">
            <a:xfrm>
              <a:off x="5241" y="2958"/>
              <a:ext cx="127" cy="127"/>
            </a:xfrm>
            <a:prstGeom prst="ellipse">
              <a:avLst/>
            </a:prstGeom>
            <a:solidFill>
              <a:schemeClr val="folHlink"/>
            </a:solidFill>
            <a:ln w="9525">
              <a:noFill/>
              <a:round/>
              <a:headEnd/>
              <a:tailEnd/>
            </a:ln>
            <a:effectLst/>
          </p:spPr>
          <p:txBody>
            <a:bodyPr wrap="none" anchor="ctr"/>
            <a:lstStyle/>
            <a:p>
              <a:pPr>
                <a:defRPr/>
              </a:pPr>
              <a:endParaRPr lang="en-US"/>
            </a:p>
          </p:txBody>
        </p:sp>
        <p:sp>
          <p:nvSpPr>
            <p:cNvPr id="35" name="Oval 38"/>
            <p:cNvSpPr>
              <a:spLocks noChangeArrowheads="1"/>
            </p:cNvSpPr>
            <p:nvPr/>
          </p:nvSpPr>
          <p:spPr bwMode="auto">
            <a:xfrm>
              <a:off x="4883" y="3137"/>
              <a:ext cx="127" cy="127"/>
            </a:xfrm>
            <a:prstGeom prst="ellipse">
              <a:avLst/>
            </a:prstGeom>
            <a:solidFill>
              <a:schemeClr val="folHlink"/>
            </a:solidFill>
            <a:ln w="9525">
              <a:noFill/>
              <a:round/>
              <a:headEnd/>
              <a:tailEnd/>
            </a:ln>
            <a:effectLst/>
          </p:spPr>
          <p:txBody>
            <a:bodyPr wrap="none" anchor="ctr"/>
            <a:lstStyle/>
            <a:p>
              <a:pPr>
                <a:defRPr/>
              </a:pPr>
              <a:endParaRPr lang="en-US"/>
            </a:p>
          </p:txBody>
        </p:sp>
        <p:sp>
          <p:nvSpPr>
            <p:cNvPr id="36" name="Oval 39"/>
            <p:cNvSpPr>
              <a:spLocks noChangeArrowheads="1"/>
            </p:cNvSpPr>
            <p:nvPr/>
          </p:nvSpPr>
          <p:spPr bwMode="auto">
            <a:xfrm>
              <a:off x="5241" y="3137"/>
              <a:ext cx="127" cy="127"/>
            </a:xfrm>
            <a:prstGeom prst="ellipse">
              <a:avLst/>
            </a:prstGeom>
            <a:solidFill>
              <a:schemeClr val="folHlink"/>
            </a:solidFill>
            <a:ln w="9525">
              <a:noFill/>
              <a:round/>
              <a:headEnd/>
              <a:tailEnd/>
            </a:ln>
            <a:effectLst/>
          </p:spPr>
          <p:txBody>
            <a:bodyPr wrap="none" anchor="ctr"/>
            <a:lstStyle/>
            <a:p>
              <a:pPr>
                <a:defRPr/>
              </a:pPr>
              <a:endParaRPr lang="en-US"/>
            </a:p>
          </p:txBody>
        </p:sp>
      </p:grpSp>
      <p:sp>
        <p:nvSpPr>
          <p:cNvPr id="37" name="Line 40"/>
          <p:cNvSpPr>
            <a:spLocks noChangeShapeType="1"/>
          </p:cNvSpPr>
          <p:nvPr/>
        </p:nvSpPr>
        <p:spPr bwMode="auto">
          <a:xfrm>
            <a:off x="304800" y="2819400"/>
            <a:ext cx="8229600" cy="0"/>
          </a:xfrm>
          <a:prstGeom prst="line">
            <a:avLst/>
          </a:prstGeom>
          <a:noFill/>
          <a:ln w="6350">
            <a:solidFill>
              <a:schemeClr val="tx1"/>
            </a:solidFill>
            <a:round/>
            <a:headEnd/>
            <a:tailEnd/>
          </a:ln>
          <a:effectLst/>
        </p:spPr>
        <p:txBody>
          <a:bodyPr/>
          <a:lstStyle/>
          <a:p>
            <a:pPr>
              <a:defRPr/>
            </a:pPr>
            <a:endParaRPr lang="en-US"/>
          </a:p>
        </p:txBody>
      </p:sp>
      <p:sp>
        <p:nvSpPr>
          <p:cNvPr id="102403" name="Rectangle 3"/>
          <p:cNvSpPr>
            <a:spLocks noGrp="1" noChangeArrowheads="1"/>
          </p:cNvSpPr>
          <p:nvPr>
            <p:ph type="ctrTitle"/>
          </p:nvPr>
        </p:nvSpPr>
        <p:spPr>
          <a:xfrm>
            <a:off x="315913" y="466725"/>
            <a:ext cx="6781800" cy="2133600"/>
          </a:xfrm>
        </p:spPr>
        <p:txBody>
          <a:bodyPr/>
          <a:lstStyle>
            <a:lvl1pPr algn="r">
              <a:defRPr sz="4800"/>
            </a:lvl1pPr>
          </a:lstStyle>
          <a:p>
            <a:r>
              <a:rPr lang="en-US" altLang="en-US"/>
              <a:t>Click to edit Master title style</a:t>
            </a:r>
          </a:p>
        </p:txBody>
      </p:sp>
      <p:sp>
        <p:nvSpPr>
          <p:cNvPr id="102404" name="Rectangle 4"/>
          <p:cNvSpPr>
            <a:spLocks noGrp="1" noChangeArrowheads="1"/>
          </p:cNvSpPr>
          <p:nvPr>
            <p:ph type="subTitle" idx="1"/>
          </p:nvPr>
        </p:nvSpPr>
        <p:spPr>
          <a:xfrm>
            <a:off x="849313" y="3049588"/>
            <a:ext cx="6248400" cy="2362200"/>
          </a:xfrm>
        </p:spPr>
        <p:txBody>
          <a:bodyPr/>
          <a:lstStyle>
            <a:lvl1pPr marL="0" indent="0" algn="r">
              <a:buFont typeface="Wingdings" pitchFamily="2" charset="2"/>
              <a:buNone/>
              <a:defRPr sz="3200"/>
            </a:lvl1pPr>
          </a:lstStyle>
          <a:p>
            <a:r>
              <a:rPr lang="en-US" altLang="en-US"/>
              <a:t>Click to edit Master subtitle style</a:t>
            </a:r>
          </a:p>
        </p:txBody>
      </p:sp>
      <p:sp>
        <p:nvSpPr>
          <p:cNvPr id="38" name="Rectangle 5"/>
          <p:cNvSpPr>
            <a:spLocks noGrp="1" noChangeArrowheads="1"/>
          </p:cNvSpPr>
          <p:nvPr>
            <p:ph type="dt" sz="half" idx="10"/>
          </p:nvPr>
        </p:nvSpPr>
        <p:spPr/>
        <p:txBody>
          <a:bodyPr/>
          <a:lstStyle>
            <a:lvl1pPr>
              <a:defRPr/>
            </a:lvl1pPr>
          </a:lstStyle>
          <a:p>
            <a:pPr>
              <a:defRPr/>
            </a:pPr>
            <a:endParaRPr lang="en-US" altLang="en-US"/>
          </a:p>
        </p:txBody>
      </p:sp>
      <p:sp>
        <p:nvSpPr>
          <p:cNvPr id="39" name="Rectangle 6"/>
          <p:cNvSpPr>
            <a:spLocks noGrp="1" noChangeArrowheads="1"/>
          </p:cNvSpPr>
          <p:nvPr>
            <p:ph type="ftr" sz="quarter" idx="11"/>
          </p:nvPr>
        </p:nvSpPr>
        <p:spPr/>
        <p:txBody>
          <a:bodyPr/>
          <a:lstStyle>
            <a:lvl1pPr>
              <a:defRPr/>
            </a:lvl1pPr>
          </a:lstStyle>
          <a:p>
            <a:pPr>
              <a:defRPr/>
            </a:pPr>
            <a:endParaRPr lang="en-US" altLang="en-US"/>
          </a:p>
        </p:txBody>
      </p:sp>
      <p:sp>
        <p:nvSpPr>
          <p:cNvPr id="40" name="Rectangle 7"/>
          <p:cNvSpPr>
            <a:spLocks noGrp="1" noChangeArrowheads="1"/>
          </p:cNvSpPr>
          <p:nvPr>
            <p:ph type="sldNum" sz="quarter" idx="12"/>
          </p:nvPr>
        </p:nvSpPr>
        <p:spPr/>
        <p:txBody>
          <a:bodyPr/>
          <a:lstStyle>
            <a:lvl1pPr>
              <a:defRPr/>
            </a:lvl1pPr>
          </a:lstStyle>
          <a:p>
            <a:pPr>
              <a:defRPr/>
            </a:pPr>
            <a:fld id="{741734A9-D1B4-4835-BD8B-DB6ABC623ABE}" type="slidenum">
              <a:rPr lang="en-US" altLang="en-US"/>
              <a:pPr>
                <a:defRPr/>
              </a:pPr>
              <a:t>‹#›</a:t>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7"/>
          <p:cNvSpPr>
            <a:spLocks noGrp="1" noChangeArrowheads="1"/>
          </p:cNvSpPr>
          <p:nvPr>
            <p:ph type="sldNum" sz="quarter" idx="12"/>
          </p:nvPr>
        </p:nvSpPr>
        <p:spPr>
          <a:ln/>
        </p:spPr>
        <p:txBody>
          <a:bodyPr/>
          <a:lstStyle>
            <a:lvl1pPr>
              <a:defRPr/>
            </a:lvl1pPr>
          </a:lstStyle>
          <a:p>
            <a:pPr>
              <a:defRPr/>
            </a:pPr>
            <a:fld id="{94B723D5-6C5C-4D78-8CAF-037CAED069BE}" type="slidenum">
              <a:rPr lang="en-US" altLang="en-US"/>
              <a:pPr>
                <a:defRPr/>
              </a:pPr>
              <a:t>‹#›</a:t>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2238"/>
            <a:ext cx="2057400" cy="60086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2238"/>
            <a:ext cx="6019800" cy="60086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7"/>
          <p:cNvSpPr>
            <a:spLocks noGrp="1" noChangeArrowheads="1"/>
          </p:cNvSpPr>
          <p:nvPr>
            <p:ph type="sldNum" sz="quarter" idx="12"/>
          </p:nvPr>
        </p:nvSpPr>
        <p:spPr>
          <a:ln/>
        </p:spPr>
        <p:txBody>
          <a:bodyPr/>
          <a:lstStyle>
            <a:lvl1pPr>
              <a:defRPr/>
            </a:lvl1pPr>
          </a:lstStyle>
          <a:p>
            <a:pPr>
              <a:defRPr/>
            </a:pPr>
            <a:fld id="{0E32C93C-60EE-4E0B-B10C-4D9871DB890F}" type="slidenum">
              <a:rPr lang="en-US" altLang="en-US"/>
              <a:pPr>
                <a:defRPr/>
              </a:pPr>
              <a:t>‹#›</a:t>
            </a:fld>
            <a:endParaRPr lang="en-US"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7"/>
          <p:cNvSpPr>
            <a:spLocks noGrp="1" noChangeArrowheads="1"/>
          </p:cNvSpPr>
          <p:nvPr>
            <p:ph type="sldNum" sz="quarter" idx="12"/>
          </p:nvPr>
        </p:nvSpPr>
        <p:spPr>
          <a:ln/>
        </p:spPr>
        <p:txBody>
          <a:bodyPr/>
          <a:lstStyle>
            <a:lvl1pPr>
              <a:defRPr/>
            </a:lvl1pPr>
          </a:lstStyle>
          <a:p>
            <a:pPr>
              <a:defRPr/>
            </a:pPr>
            <a:fld id="{6AD68305-91FF-4E20-858B-840F7817C839}" type="slidenum">
              <a:rPr lang="en-US" altLang="en-US"/>
              <a:pPr>
                <a:defRPr/>
              </a:pPr>
              <a:t>‹#›</a:t>
            </a:fld>
            <a:endParaRPr lang="en-US"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7"/>
          <p:cNvSpPr>
            <a:spLocks noGrp="1" noChangeArrowheads="1"/>
          </p:cNvSpPr>
          <p:nvPr>
            <p:ph type="sldNum" sz="quarter" idx="12"/>
          </p:nvPr>
        </p:nvSpPr>
        <p:spPr>
          <a:ln/>
        </p:spPr>
        <p:txBody>
          <a:bodyPr/>
          <a:lstStyle>
            <a:lvl1pPr>
              <a:defRPr/>
            </a:lvl1pPr>
          </a:lstStyle>
          <a:p>
            <a:pPr>
              <a:defRPr/>
            </a:pPr>
            <a:fld id="{4A45FEC2-50BF-458D-BFC3-0E72EFBCC830}" type="slidenum">
              <a:rPr lang="en-US" altLang="en-US"/>
              <a:pPr>
                <a:defRPr/>
              </a:pPr>
              <a:t>‹#›</a:t>
            </a:fld>
            <a:endParaRPr lang="en-US"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7"/>
          <p:cNvSpPr>
            <a:spLocks noGrp="1" noChangeArrowheads="1"/>
          </p:cNvSpPr>
          <p:nvPr>
            <p:ph type="sldNum" sz="quarter" idx="12"/>
          </p:nvPr>
        </p:nvSpPr>
        <p:spPr>
          <a:ln/>
        </p:spPr>
        <p:txBody>
          <a:bodyPr/>
          <a:lstStyle>
            <a:lvl1pPr>
              <a:defRPr/>
            </a:lvl1pPr>
          </a:lstStyle>
          <a:p>
            <a:pPr>
              <a:defRPr/>
            </a:pPr>
            <a:fld id="{9113F888-C4D4-44BC-AEB6-9ADB1D91801C}" type="slidenum">
              <a:rPr lang="en-US" altLang="en-US"/>
              <a:pPr>
                <a:defRPr/>
              </a:pPr>
              <a:t>‹#›</a:t>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7"/>
          <p:cNvSpPr>
            <a:spLocks noGrp="1" noChangeArrowheads="1"/>
          </p:cNvSpPr>
          <p:nvPr>
            <p:ph type="sldNum" sz="quarter" idx="12"/>
          </p:nvPr>
        </p:nvSpPr>
        <p:spPr>
          <a:ln/>
        </p:spPr>
        <p:txBody>
          <a:bodyPr/>
          <a:lstStyle>
            <a:lvl1pPr>
              <a:defRPr/>
            </a:lvl1pPr>
          </a:lstStyle>
          <a:p>
            <a:pPr>
              <a:defRPr/>
            </a:pPr>
            <a:fld id="{39697038-7399-4402-9107-D82D6A19B047}" type="slidenum">
              <a:rPr lang="en-US" altLang="en-US"/>
              <a:pPr>
                <a:defRPr/>
              </a:pPr>
              <a:t>‹#›</a:t>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7"/>
          <p:cNvSpPr>
            <a:spLocks noGrp="1" noChangeArrowheads="1"/>
          </p:cNvSpPr>
          <p:nvPr>
            <p:ph type="sldNum" sz="quarter" idx="12"/>
          </p:nvPr>
        </p:nvSpPr>
        <p:spPr>
          <a:ln/>
        </p:spPr>
        <p:txBody>
          <a:bodyPr/>
          <a:lstStyle>
            <a:lvl1pPr>
              <a:defRPr/>
            </a:lvl1pPr>
          </a:lstStyle>
          <a:p>
            <a:pPr>
              <a:defRPr/>
            </a:pPr>
            <a:fld id="{2CDA139A-736F-461C-B1D0-072ACE17FA53}" type="slidenum">
              <a:rPr lang="en-US" altLang="en-US"/>
              <a:pPr>
                <a:defRPr/>
              </a:pPr>
              <a:t>‹#›</a:t>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7"/>
          <p:cNvSpPr>
            <a:spLocks noGrp="1" noChangeArrowheads="1"/>
          </p:cNvSpPr>
          <p:nvPr>
            <p:ph type="sldNum" sz="quarter" idx="12"/>
          </p:nvPr>
        </p:nvSpPr>
        <p:spPr>
          <a:ln/>
        </p:spPr>
        <p:txBody>
          <a:bodyPr/>
          <a:lstStyle>
            <a:lvl1pPr>
              <a:defRPr/>
            </a:lvl1pPr>
          </a:lstStyle>
          <a:p>
            <a:pPr>
              <a:defRPr/>
            </a:pPr>
            <a:fld id="{41E92A14-8488-4F8B-950E-F8DF92CF38BE}" type="slidenum">
              <a:rPr lang="en-US" altLang="en-US"/>
              <a:pPr>
                <a:defRPr/>
              </a:pPr>
              <a:t>‹#›</a:t>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7"/>
          <p:cNvSpPr>
            <a:spLocks noGrp="1" noChangeArrowheads="1"/>
          </p:cNvSpPr>
          <p:nvPr>
            <p:ph type="sldNum" sz="quarter" idx="12"/>
          </p:nvPr>
        </p:nvSpPr>
        <p:spPr>
          <a:ln/>
        </p:spPr>
        <p:txBody>
          <a:bodyPr/>
          <a:lstStyle>
            <a:lvl1pPr>
              <a:defRPr/>
            </a:lvl1pPr>
          </a:lstStyle>
          <a:p>
            <a:pPr>
              <a:defRPr/>
            </a:pPr>
            <a:fld id="{9D2361EF-0B16-4826-B5D3-1B4507CC5D3D}" type="slidenum">
              <a:rPr lang="en-US" altLang="en-US"/>
              <a:pPr>
                <a:defRPr/>
              </a:pPr>
              <a:t>‹#›</a:t>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7"/>
          <p:cNvSpPr>
            <a:spLocks noGrp="1" noChangeArrowheads="1"/>
          </p:cNvSpPr>
          <p:nvPr>
            <p:ph type="sldNum" sz="quarter" idx="12"/>
          </p:nvPr>
        </p:nvSpPr>
        <p:spPr>
          <a:ln/>
        </p:spPr>
        <p:txBody>
          <a:bodyPr/>
          <a:lstStyle>
            <a:lvl1pPr>
              <a:defRPr/>
            </a:lvl1pPr>
          </a:lstStyle>
          <a:p>
            <a:pPr>
              <a:defRPr/>
            </a:pPr>
            <a:fld id="{B0CD4A8E-C8A0-4640-8FB2-9B4EBE95262B}" type="slidenum">
              <a:rPr lang="en-US" altLang="en-US"/>
              <a:pPr>
                <a:defRPr/>
              </a:pPr>
              <a:t>‹#›</a:t>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1378" name="Line 2"/>
          <p:cNvSpPr>
            <a:spLocks noChangeShapeType="1"/>
          </p:cNvSpPr>
          <p:nvPr/>
        </p:nvSpPr>
        <p:spPr bwMode="auto">
          <a:xfrm>
            <a:off x="7962900" y="152400"/>
            <a:ext cx="0" cy="1524000"/>
          </a:xfrm>
          <a:prstGeom prst="line">
            <a:avLst/>
          </a:prstGeom>
          <a:noFill/>
          <a:ln w="9525">
            <a:solidFill>
              <a:schemeClr val="tx1"/>
            </a:solidFill>
            <a:round/>
            <a:headEnd/>
            <a:tailEnd/>
          </a:ln>
          <a:effectLst/>
        </p:spPr>
        <p:txBody>
          <a:bodyPr/>
          <a:lstStyle/>
          <a:p>
            <a:pPr>
              <a:defRPr/>
            </a:pPr>
            <a:endParaRPr lang="en-US"/>
          </a:p>
        </p:txBody>
      </p:sp>
      <p:sp>
        <p:nvSpPr>
          <p:cNvPr id="1027" name="Rectangle 3"/>
          <p:cNvSpPr>
            <a:spLocks noGrp="1" noChangeArrowheads="1"/>
          </p:cNvSpPr>
          <p:nvPr>
            <p:ph type="title"/>
          </p:nvPr>
        </p:nvSpPr>
        <p:spPr bwMode="auto">
          <a:xfrm>
            <a:off x="457200" y="122238"/>
            <a:ext cx="7543800" cy="1295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ltLang="en-US" smtClean="0"/>
              <a:t>Click to edit Master title style</a:t>
            </a:r>
          </a:p>
        </p:txBody>
      </p:sp>
      <p:sp>
        <p:nvSpPr>
          <p:cNvPr id="1028" name="Rectangle 4"/>
          <p:cNvSpPr>
            <a:spLocks noGrp="1" noChangeArrowheads="1"/>
          </p:cNvSpPr>
          <p:nvPr>
            <p:ph type="body" idx="1"/>
          </p:nvPr>
        </p:nvSpPr>
        <p:spPr bwMode="auto">
          <a:xfrm>
            <a:off x="457200" y="1719263"/>
            <a:ext cx="8229600" cy="44116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1381" name="Rectangle 5"/>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lvl1pPr>
          </a:lstStyle>
          <a:p>
            <a:pPr>
              <a:defRPr/>
            </a:pPr>
            <a:endParaRPr lang="en-US" altLang="en-US"/>
          </a:p>
        </p:txBody>
      </p:sp>
      <p:sp>
        <p:nvSpPr>
          <p:cNvPr id="101382" name="Rectangle 6"/>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a:lvl1pPr>
          </a:lstStyle>
          <a:p>
            <a:pPr>
              <a:defRPr/>
            </a:pPr>
            <a:endParaRPr lang="en-US" altLang="en-US"/>
          </a:p>
        </p:txBody>
      </p:sp>
      <p:sp>
        <p:nvSpPr>
          <p:cNvPr id="101383" name="Rectangle 7"/>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lvl1pPr>
          </a:lstStyle>
          <a:p>
            <a:pPr>
              <a:defRPr/>
            </a:pPr>
            <a:fld id="{0DB1D656-C7C8-44D7-9A58-578B21753A0A}" type="slidenum">
              <a:rPr lang="en-US" altLang="en-US"/>
              <a:pPr>
                <a:defRPr/>
              </a:pPr>
              <a:t>‹#›</a:t>
            </a:fld>
            <a:endParaRPr lang="en-US" altLang="en-US"/>
          </a:p>
        </p:txBody>
      </p:sp>
      <p:grpSp>
        <p:nvGrpSpPr>
          <p:cNvPr id="1032" name="Group 8"/>
          <p:cNvGrpSpPr>
            <a:grpSpLocks/>
          </p:cNvGrpSpPr>
          <p:nvPr/>
        </p:nvGrpSpPr>
        <p:grpSpPr bwMode="auto">
          <a:xfrm>
            <a:off x="8153400" y="152400"/>
            <a:ext cx="792163" cy="1295400"/>
            <a:chOff x="5136" y="960"/>
            <a:chExt cx="528" cy="864"/>
          </a:xfrm>
        </p:grpSpPr>
        <p:sp>
          <p:nvSpPr>
            <p:cNvPr id="101385" name="Oval 9"/>
            <p:cNvSpPr>
              <a:spLocks noChangeArrowheads="1"/>
            </p:cNvSpPr>
            <p:nvPr/>
          </p:nvSpPr>
          <p:spPr bwMode="auto">
            <a:xfrm>
              <a:off x="5136" y="960"/>
              <a:ext cx="80" cy="80"/>
            </a:xfrm>
            <a:prstGeom prst="ellipse">
              <a:avLst/>
            </a:prstGeom>
            <a:solidFill>
              <a:schemeClr val="tx2"/>
            </a:solidFill>
            <a:ln w="9525">
              <a:noFill/>
              <a:round/>
              <a:headEnd/>
              <a:tailEnd/>
            </a:ln>
            <a:effectLst/>
          </p:spPr>
          <p:txBody>
            <a:bodyPr wrap="none" anchor="ctr"/>
            <a:lstStyle/>
            <a:p>
              <a:pPr>
                <a:defRPr/>
              </a:pPr>
              <a:endParaRPr lang="en-US"/>
            </a:p>
          </p:txBody>
        </p:sp>
        <p:sp>
          <p:nvSpPr>
            <p:cNvPr id="101386" name="Oval 10"/>
            <p:cNvSpPr>
              <a:spLocks noChangeArrowheads="1"/>
            </p:cNvSpPr>
            <p:nvPr/>
          </p:nvSpPr>
          <p:spPr bwMode="auto">
            <a:xfrm>
              <a:off x="5248" y="960"/>
              <a:ext cx="79" cy="80"/>
            </a:xfrm>
            <a:prstGeom prst="ellipse">
              <a:avLst/>
            </a:prstGeom>
            <a:solidFill>
              <a:schemeClr val="tx2"/>
            </a:solidFill>
            <a:ln w="9525">
              <a:noFill/>
              <a:round/>
              <a:headEnd/>
              <a:tailEnd/>
            </a:ln>
            <a:effectLst/>
          </p:spPr>
          <p:txBody>
            <a:bodyPr wrap="none" anchor="ctr"/>
            <a:lstStyle/>
            <a:p>
              <a:pPr>
                <a:defRPr/>
              </a:pPr>
              <a:endParaRPr lang="en-US"/>
            </a:p>
          </p:txBody>
        </p:sp>
        <p:sp>
          <p:nvSpPr>
            <p:cNvPr id="101387" name="Oval 11"/>
            <p:cNvSpPr>
              <a:spLocks noChangeArrowheads="1"/>
            </p:cNvSpPr>
            <p:nvPr/>
          </p:nvSpPr>
          <p:spPr bwMode="auto">
            <a:xfrm>
              <a:off x="5360" y="960"/>
              <a:ext cx="76" cy="80"/>
            </a:xfrm>
            <a:prstGeom prst="ellipse">
              <a:avLst/>
            </a:prstGeom>
            <a:solidFill>
              <a:schemeClr val="tx2"/>
            </a:solidFill>
            <a:ln w="9525">
              <a:noFill/>
              <a:round/>
              <a:headEnd/>
              <a:tailEnd/>
            </a:ln>
            <a:effectLst/>
          </p:spPr>
          <p:txBody>
            <a:bodyPr wrap="none" anchor="ctr"/>
            <a:lstStyle/>
            <a:p>
              <a:pPr>
                <a:defRPr/>
              </a:pPr>
              <a:endParaRPr lang="en-US"/>
            </a:p>
          </p:txBody>
        </p:sp>
        <p:sp>
          <p:nvSpPr>
            <p:cNvPr id="101388" name="Oval 12"/>
            <p:cNvSpPr>
              <a:spLocks noChangeArrowheads="1"/>
            </p:cNvSpPr>
            <p:nvPr/>
          </p:nvSpPr>
          <p:spPr bwMode="auto">
            <a:xfrm>
              <a:off x="5136" y="1072"/>
              <a:ext cx="80" cy="77"/>
            </a:xfrm>
            <a:prstGeom prst="ellipse">
              <a:avLst/>
            </a:prstGeom>
            <a:solidFill>
              <a:schemeClr val="tx2"/>
            </a:solidFill>
            <a:ln w="9525">
              <a:noFill/>
              <a:round/>
              <a:headEnd/>
              <a:tailEnd/>
            </a:ln>
            <a:effectLst/>
          </p:spPr>
          <p:txBody>
            <a:bodyPr wrap="none" anchor="ctr"/>
            <a:lstStyle/>
            <a:p>
              <a:pPr>
                <a:defRPr/>
              </a:pPr>
              <a:endParaRPr lang="en-US"/>
            </a:p>
          </p:txBody>
        </p:sp>
        <p:sp>
          <p:nvSpPr>
            <p:cNvPr id="101389" name="Oval 13"/>
            <p:cNvSpPr>
              <a:spLocks noChangeArrowheads="1"/>
            </p:cNvSpPr>
            <p:nvPr/>
          </p:nvSpPr>
          <p:spPr bwMode="auto">
            <a:xfrm>
              <a:off x="5248" y="1072"/>
              <a:ext cx="79" cy="77"/>
            </a:xfrm>
            <a:prstGeom prst="ellipse">
              <a:avLst/>
            </a:prstGeom>
            <a:solidFill>
              <a:schemeClr val="tx2"/>
            </a:solidFill>
            <a:ln w="9525">
              <a:noFill/>
              <a:round/>
              <a:headEnd/>
              <a:tailEnd/>
            </a:ln>
            <a:effectLst/>
          </p:spPr>
          <p:txBody>
            <a:bodyPr wrap="none" anchor="ctr"/>
            <a:lstStyle/>
            <a:p>
              <a:pPr>
                <a:defRPr/>
              </a:pPr>
              <a:endParaRPr lang="en-US"/>
            </a:p>
          </p:txBody>
        </p:sp>
        <p:sp>
          <p:nvSpPr>
            <p:cNvPr id="101390" name="Oval 14"/>
            <p:cNvSpPr>
              <a:spLocks noChangeArrowheads="1"/>
            </p:cNvSpPr>
            <p:nvPr/>
          </p:nvSpPr>
          <p:spPr bwMode="auto">
            <a:xfrm>
              <a:off x="5360" y="1072"/>
              <a:ext cx="76" cy="77"/>
            </a:xfrm>
            <a:prstGeom prst="ellipse">
              <a:avLst/>
            </a:prstGeom>
            <a:solidFill>
              <a:schemeClr val="tx2"/>
            </a:solidFill>
            <a:ln w="9525">
              <a:noFill/>
              <a:round/>
              <a:headEnd/>
              <a:tailEnd/>
            </a:ln>
            <a:effectLst/>
          </p:spPr>
          <p:txBody>
            <a:bodyPr wrap="none" anchor="ctr"/>
            <a:lstStyle/>
            <a:p>
              <a:pPr>
                <a:defRPr/>
              </a:pPr>
              <a:endParaRPr lang="en-US"/>
            </a:p>
          </p:txBody>
        </p:sp>
        <p:sp>
          <p:nvSpPr>
            <p:cNvPr id="101391" name="Oval 15"/>
            <p:cNvSpPr>
              <a:spLocks noChangeArrowheads="1"/>
            </p:cNvSpPr>
            <p:nvPr/>
          </p:nvSpPr>
          <p:spPr bwMode="auto">
            <a:xfrm>
              <a:off x="5472" y="1072"/>
              <a:ext cx="73" cy="77"/>
            </a:xfrm>
            <a:prstGeom prst="ellipse">
              <a:avLst/>
            </a:prstGeom>
            <a:solidFill>
              <a:schemeClr val="accent2"/>
            </a:solidFill>
            <a:ln w="9525">
              <a:noFill/>
              <a:round/>
              <a:headEnd/>
              <a:tailEnd/>
            </a:ln>
            <a:effectLst/>
          </p:spPr>
          <p:txBody>
            <a:bodyPr wrap="none" anchor="ctr"/>
            <a:lstStyle/>
            <a:p>
              <a:pPr>
                <a:defRPr/>
              </a:pPr>
              <a:endParaRPr lang="en-US"/>
            </a:p>
          </p:txBody>
        </p:sp>
        <p:sp>
          <p:nvSpPr>
            <p:cNvPr id="101392" name="Oval 16"/>
            <p:cNvSpPr>
              <a:spLocks noChangeArrowheads="1"/>
            </p:cNvSpPr>
            <p:nvPr/>
          </p:nvSpPr>
          <p:spPr bwMode="auto">
            <a:xfrm>
              <a:off x="5136" y="1184"/>
              <a:ext cx="80" cy="73"/>
            </a:xfrm>
            <a:prstGeom prst="ellipse">
              <a:avLst/>
            </a:prstGeom>
            <a:solidFill>
              <a:schemeClr val="tx2"/>
            </a:solidFill>
            <a:ln w="9525">
              <a:noFill/>
              <a:round/>
              <a:headEnd/>
              <a:tailEnd/>
            </a:ln>
            <a:effectLst/>
          </p:spPr>
          <p:txBody>
            <a:bodyPr wrap="none" anchor="ctr"/>
            <a:lstStyle/>
            <a:p>
              <a:pPr>
                <a:defRPr/>
              </a:pPr>
              <a:endParaRPr lang="en-US"/>
            </a:p>
          </p:txBody>
        </p:sp>
        <p:sp>
          <p:nvSpPr>
            <p:cNvPr id="101393" name="Oval 17"/>
            <p:cNvSpPr>
              <a:spLocks noChangeArrowheads="1"/>
            </p:cNvSpPr>
            <p:nvPr/>
          </p:nvSpPr>
          <p:spPr bwMode="auto">
            <a:xfrm>
              <a:off x="5248" y="1184"/>
              <a:ext cx="79" cy="73"/>
            </a:xfrm>
            <a:prstGeom prst="ellipse">
              <a:avLst/>
            </a:prstGeom>
            <a:solidFill>
              <a:schemeClr val="tx2"/>
            </a:solidFill>
            <a:ln w="9525">
              <a:noFill/>
              <a:round/>
              <a:headEnd/>
              <a:tailEnd/>
            </a:ln>
            <a:effectLst/>
          </p:spPr>
          <p:txBody>
            <a:bodyPr wrap="none" anchor="ctr"/>
            <a:lstStyle/>
            <a:p>
              <a:pPr>
                <a:defRPr/>
              </a:pPr>
              <a:endParaRPr lang="en-US"/>
            </a:p>
          </p:txBody>
        </p:sp>
        <p:sp>
          <p:nvSpPr>
            <p:cNvPr id="101394" name="Oval 18"/>
            <p:cNvSpPr>
              <a:spLocks noChangeArrowheads="1"/>
            </p:cNvSpPr>
            <p:nvPr/>
          </p:nvSpPr>
          <p:spPr bwMode="auto">
            <a:xfrm>
              <a:off x="5360" y="1184"/>
              <a:ext cx="76" cy="73"/>
            </a:xfrm>
            <a:prstGeom prst="ellipse">
              <a:avLst/>
            </a:prstGeom>
            <a:solidFill>
              <a:schemeClr val="accent2"/>
            </a:solidFill>
            <a:ln w="9525">
              <a:noFill/>
              <a:round/>
              <a:headEnd/>
              <a:tailEnd/>
            </a:ln>
            <a:effectLst/>
          </p:spPr>
          <p:txBody>
            <a:bodyPr wrap="none" anchor="ctr"/>
            <a:lstStyle/>
            <a:p>
              <a:pPr>
                <a:defRPr/>
              </a:pPr>
              <a:endParaRPr lang="en-US"/>
            </a:p>
          </p:txBody>
        </p:sp>
        <p:sp>
          <p:nvSpPr>
            <p:cNvPr id="101395" name="Oval 19"/>
            <p:cNvSpPr>
              <a:spLocks noChangeArrowheads="1"/>
            </p:cNvSpPr>
            <p:nvPr/>
          </p:nvSpPr>
          <p:spPr bwMode="auto">
            <a:xfrm>
              <a:off x="5472" y="1184"/>
              <a:ext cx="73" cy="73"/>
            </a:xfrm>
            <a:prstGeom prst="ellipse">
              <a:avLst/>
            </a:prstGeom>
            <a:solidFill>
              <a:schemeClr val="accent2"/>
            </a:solidFill>
            <a:ln w="9525">
              <a:noFill/>
              <a:round/>
              <a:headEnd/>
              <a:tailEnd/>
            </a:ln>
            <a:effectLst/>
          </p:spPr>
          <p:txBody>
            <a:bodyPr wrap="none" anchor="ctr"/>
            <a:lstStyle/>
            <a:p>
              <a:pPr>
                <a:defRPr/>
              </a:pPr>
              <a:endParaRPr lang="en-US"/>
            </a:p>
          </p:txBody>
        </p:sp>
        <p:sp>
          <p:nvSpPr>
            <p:cNvPr id="101396" name="Oval 20"/>
            <p:cNvSpPr>
              <a:spLocks noChangeArrowheads="1"/>
            </p:cNvSpPr>
            <p:nvPr/>
          </p:nvSpPr>
          <p:spPr bwMode="auto">
            <a:xfrm>
              <a:off x="5584" y="1184"/>
              <a:ext cx="80" cy="73"/>
            </a:xfrm>
            <a:prstGeom prst="ellipse">
              <a:avLst/>
            </a:prstGeom>
            <a:solidFill>
              <a:schemeClr val="accent1"/>
            </a:solidFill>
            <a:ln w="9525">
              <a:noFill/>
              <a:round/>
              <a:headEnd/>
              <a:tailEnd/>
            </a:ln>
            <a:effectLst/>
          </p:spPr>
          <p:txBody>
            <a:bodyPr wrap="none" anchor="ctr"/>
            <a:lstStyle/>
            <a:p>
              <a:pPr>
                <a:defRPr/>
              </a:pPr>
              <a:endParaRPr lang="en-US"/>
            </a:p>
          </p:txBody>
        </p:sp>
        <p:sp>
          <p:nvSpPr>
            <p:cNvPr id="101397" name="Oval 21"/>
            <p:cNvSpPr>
              <a:spLocks noChangeArrowheads="1"/>
            </p:cNvSpPr>
            <p:nvPr/>
          </p:nvSpPr>
          <p:spPr bwMode="auto">
            <a:xfrm>
              <a:off x="5136" y="1296"/>
              <a:ext cx="80" cy="80"/>
            </a:xfrm>
            <a:prstGeom prst="ellipse">
              <a:avLst/>
            </a:prstGeom>
            <a:solidFill>
              <a:schemeClr val="tx2"/>
            </a:solidFill>
            <a:ln w="9525">
              <a:noFill/>
              <a:round/>
              <a:headEnd/>
              <a:tailEnd/>
            </a:ln>
            <a:effectLst/>
          </p:spPr>
          <p:txBody>
            <a:bodyPr wrap="none" anchor="ctr"/>
            <a:lstStyle/>
            <a:p>
              <a:pPr>
                <a:defRPr/>
              </a:pPr>
              <a:endParaRPr lang="en-US"/>
            </a:p>
          </p:txBody>
        </p:sp>
        <p:sp>
          <p:nvSpPr>
            <p:cNvPr id="101398" name="Oval 22"/>
            <p:cNvSpPr>
              <a:spLocks noChangeArrowheads="1"/>
            </p:cNvSpPr>
            <p:nvPr/>
          </p:nvSpPr>
          <p:spPr bwMode="auto">
            <a:xfrm>
              <a:off x="5248" y="1296"/>
              <a:ext cx="79" cy="80"/>
            </a:xfrm>
            <a:prstGeom prst="ellipse">
              <a:avLst/>
            </a:prstGeom>
            <a:solidFill>
              <a:schemeClr val="accent2"/>
            </a:solidFill>
            <a:ln w="9525">
              <a:noFill/>
              <a:round/>
              <a:headEnd/>
              <a:tailEnd/>
            </a:ln>
            <a:effectLst/>
          </p:spPr>
          <p:txBody>
            <a:bodyPr wrap="none" anchor="ctr"/>
            <a:lstStyle/>
            <a:p>
              <a:pPr>
                <a:defRPr/>
              </a:pPr>
              <a:endParaRPr lang="en-US"/>
            </a:p>
          </p:txBody>
        </p:sp>
        <p:sp>
          <p:nvSpPr>
            <p:cNvPr id="101399" name="Oval 23"/>
            <p:cNvSpPr>
              <a:spLocks noChangeArrowheads="1"/>
            </p:cNvSpPr>
            <p:nvPr/>
          </p:nvSpPr>
          <p:spPr bwMode="auto">
            <a:xfrm>
              <a:off x="5360" y="1296"/>
              <a:ext cx="76" cy="80"/>
            </a:xfrm>
            <a:prstGeom prst="ellipse">
              <a:avLst/>
            </a:prstGeom>
            <a:solidFill>
              <a:schemeClr val="accent2"/>
            </a:solidFill>
            <a:ln w="9525">
              <a:noFill/>
              <a:round/>
              <a:headEnd/>
              <a:tailEnd/>
            </a:ln>
            <a:effectLst/>
          </p:spPr>
          <p:txBody>
            <a:bodyPr wrap="none" anchor="ctr"/>
            <a:lstStyle/>
            <a:p>
              <a:pPr>
                <a:defRPr/>
              </a:pPr>
              <a:endParaRPr lang="en-US"/>
            </a:p>
          </p:txBody>
        </p:sp>
        <p:sp>
          <p:nvSpPr>
            <p:cNvPr id="101400" name="Oval 24"/>
            <p:cNvSpPr>
              <a:spLocks noChangeArrowheads="1"/>
            </p:cNvSpPr>
            <p:nvPr/>
          </p:nvSpPr>
          <p:spPr bwMode="auto">
            <a:xfrm>
              <a:off x="5472" y="1296"/>
              <a:ext cx="73" cy="80"/>
            </a:xfrm>
            <a:prstGeom prst="ellipse">
              <a:avLst/>
            </a:prstGeom>
            <a:solidFill>
              <a:schemeClr val="accent1"/>
            </a:solidFill>
            <a:ln w="9525">
              <a:noFill/>
              <a:round/>
              <a:headEnd/>
              <a:tailEnd/>
            </a:ln>
            <a:effectLst/>
          </p:spPr>
          <p:txBody>
            <a:bodyPr wrap="none" anchor="ctr"/>
            <a:lstStyle/>
            <a:p>
              <a:pPr>
                <a:defRPr/>
              </a:pPr>
              <a:endParaRPr lang="en-US"/>
            </a:p>
          </p:txBody>
        </p:sp>
        <p:sp>
          <p:nvSpPr>
            <p:cNvPr id="101401" name="Oval 25"/>
            <p:cNvSpPr>
              <a:spLocks noChangeArrowheads="1"/>
            </p:cNvSpPr>
            <p:nvPr/>
          </p:nvSpPr>
          <p:spPr bwMode="auto">
            <a:xfrm>
              <a:off x="5136" y="1408"/>
              <a:ext cx="80" cy="80"/>
            </a:xfrm>
            <a:prstGeom prst="ellipse">
              <a:avLst/>
            </a:prstGeom>
            <a:solidFill>
              <a:schemeClr val="accent2"/>
            </a:solidFill>
            <a:ln w="9525">
              <a:noFill/>
              <a:round/>
              <a:headEnd/>
              <a:tailEnd/>
            </a:ln>
            <a:effectLst/>
          </p:spPr>
          <p:txBody>
            <a:bodyPr wrap="none" anchor="ctr"/>
            <a:lstStyle/>
            <a:p>
              <a:pPr>
                <a:defRPr/>
              </a:pPr>
              <a:endParaRPr lang="en-US"/>
            </a:p>
          </p:txBody>
        </p:sp>
        <p:sp>
          <p:nvSpPr>
            <p:cNvPr id="101402" name="Oval 26"/>
            <p:cNvSpPr>
              <a:spLocks noChangeArrowheads="1"/>
            </p:cNvSpPr>
            <p:nvPr/>
          </p:nvSpPr>
          <p:spPr bwMode="auto">
            <a:xfrm>
              <a:off x="5248" y="1408"/>
              <a:ext cx="79" cy="80"/>
            </a:xfrm>
            <a:prstGeom prst="ellipse">
              <a:avLst/>
            </a:prstGeom>
            <a:solidFill>
              <a:schemeClr val="accent2"/>
            </a:solidFill>
            <a:ln w="9525">
              <a:noFill/>
              <a:round/>
              <a:headEnd/>
              <a:tailEnd/>
            </a:ln>
            <a:effectLst/>
          </p:spPr>
          <p:txBody>
            <a:bodyPr wrap="none" anchor="ctr"/>
            <a:lstStyle/>
            <a:p>
              <a:pPr>
                <a:defRPr/>
              </a:pPr>
              <a:endParaRPr lang="en-US"/>
            </a:p>
          </p:txBody>
        </p:sp>
        <p:sp>
          <p:nvSpPr>
            <p:cNvPr id="101403" name="Oval 27"/>
            <p:cNvSpPr>
              <a:spLocks noChangeArrowheads="1"/>
            </p:cNvSpPr>
            <p:nvPr/>
          </p:nvSpPr>
          <p:spPr bwMode="auto">
            <a:xfrm>
              <a:off x="5360" y="1408"/>
              <a:ext cx="76" cy="80"/>
            </a:xfrm>
            <a:prstGeom prst="ellipse">
              <a:avLst/>
            </a:prstGeom>
            <a:solidFill>
              <a:schemeClr val="accent1"/>
            </a:solidFill>
            <a:ln w="9525">
              <a:noFill/>
              <a:round/>
              <a:headEnd/>
              <a:tailEnd/>
            </a:ln>
            <a:effectLst/>
          </p:spPr>
          <p:txBody>
            <a:bodyPr wrap="none" anchor="ctr"/>
            <a:lstStyle/>
            <a:p>
              <a:pPr>
                <a:defRPr/>
              </a:pPr>
              <a:endParaRPr lang="en-US"/>
            </a:p>
          </p:txBody>
        </p:sp>
        <p:sp>
          <p:nvSpPr>
            <p:cNvPr id="101404" name="Oval 28"/>
            <p:cNvSpPr>
              <a:spLocks noChangeArrowheads="1"/>
            </p:cNvSpPr>
            <p:nvPr/>
          </p:nvSpPr>
          <p:spPr bwMode="auto">
            <a:xfrm>
              <a:off x="5472" y="1408"/>
              <a:ext cx="73" cy="80"/>
            </a:xfrm>
            <a:prstGeom prst="ellipse">
              <a:avLst/>
            </a:prstGeom>
            <a:solidFill>
              <a:schemeClr val="accent1"/>
            </a:solidFill>
            <a:ln w="9525">
              <a:noFill/>
              <a:round/>
              <a:headEnd/>
              <a:tailEnd/>
            </a:ln>
            <a:effectLst/>
          </p:spPr>
          <p:txBody>
            <a:bodyPr wrap="none" anchor="ctr"/>
            <a:lstStyle/>
            <a:p>
              <a:pPr>
                <a:defRPr/>
              </a:pPr>
              <a:endParaRPr lang="en-US"/>
            </a:p>
          </p:txBody>
        </p:sp>
        <p:sp>
          <p:nvSpPr>
            <p:cNvPr id="101405" name="Oval 29"/>
            <p:cNvSpPr>
              <a:spLocks noChangeArrowheads="1"/>
            </p:cNvSpPr>
            <p:nvPr/>
          </p:nvSpPr>
          <p:spPr bwMode="auto">
            <a:xfrm>
              <a:off x="5584" y="1408"/>
              <a:ext cx="80" cy="80"/>
            </a:xfrm>
            <a:prstGeom prst="ellipse">
              <a:avLst/>
            </a:prstGeom>
            <a:solidFill>
              <a:schemeClr val="folHlink"/>
            </a:solidFill>
            <a:ln w="9525">
              <a:noFill/>
              <a:round/>
              <a:headEnd/>
              <a:tailEnd/>
            </a:ln>
            <a:effectLst/>
          </p:spPr>
          <p:txBody>
            <a:bodyPr wrap="none" anchor="ctr"/>
            <a:lstStyle/>
            <a:p>
              <a:pPr>
                <a:defRPr/>
              </a:pPr>
              <a:endParaRPr lang="en-US"/>
            </a:p>
          </p:txBody>
        </p:sp>
        <p:sp>
          <p:nvSpPr>
            <p:cNvPr id="101406" name="Oval 30"/>
            <p:cNvSpPr>
              <a:spLocks noChangeArrowheads="1"/>
            </p:cNvSpPr>
            <p:nvPr/>
          </p:nvSpPr>
          <p:spPr bwMode="auto">
            <a:xfrm>
              <a:off x="5136" y="1520"/>
              <a:ext cx="80" cy="79"/>
            </a:xfrm>
            <a:prstGeom prst="ellipse">
              <a:avLst/>
            </a:prstGeom>
            <a:solidFill>
              <a:schemeClr val="accent2"/>
            </a:solidFill>
            <a:ln w="9525">
              <a:noFill/>
              <a:round/>
              <a:headEnd/>
              <a:tailEnd/>
            </a:ln>
            <a:effectLst/>
          </p:spPr>
          <p:txBody>
            <a:bodyPr wrap="none" anchor="ctr"/>
            <a:lstStyle/>
            <a:p>
              <a:pPr>
                <a:defRPr/>
              </a:pPr>
              <a:endParaRPr lang="en-US"/>
            </a:p>
          </p:txBody>
        </p:sp>
        <p:sp>
          <p:nvSpPr>
            <p:cNvPr id="101407" name="Oval 31"/>
            <p:cNvSpPr>
              <a:spLocks noChangeArrowheads="1"/>
            </p:cNvSpPr>
            <p:nvPr/>
          </p:nvSpPr>
          <p:spPr bwMode="auto">
            <a:xfrm>
              <a:off x="5248" y="1520"/>
              <a:ext cx="79" cy="79"/>
            </a:xfrm>
            <a:prstGeom prst="ellipse">
              <a:avLst/>
            </a:prstGeom>
            <a:solidFill>
              <a:schemeClr val="accent1"/>
            </a:solidFill>
            <a:ln w="9525">
              <a:noFill/>
              <a:round/>
              <a:headEnd/>
              <a:tailEnd/>
            </a:ln>
            <a:effectLst/>
          </p:spPr>
          <p:txBody>
            <a:bodyPr wrap="none" anchor="ctr"/>
            <a:lstStyle/>
            <a:p>
              <a:pPr>
                <a:defRPr/>
              </a:pPr>
              <a:endParaRPr lang="en-US"/>
            </a:p>
          </p:txBody>
        </p:sp>
        <p:sp>
          <p:nvSpPr>
            <p:cNvPr id="101408" name="Oval 32"/>
            <p:cNvSpPr>
              <a:spLocks noChangeArrowheads="1"/>
            </p:cNvSpPr>
            <p:nvPr/>
          </p:nvSpPr>
          <p:spPr bwMode="auto">
            <a:xfrm>
              <a:off x="5360" y="1520"/>
              <a:ext cx="76" cy="79"/>
            </a:xfrm>
            <a:prstGeom prst="ellipse">
              <a:avLst/>
            </a:prstGeom>
            <a:solidFill>
              <a:schemeClr val="accent1"/>
            </a:solidFill>
            <a:ln w="9525">
              <a:noFill/>
              <a:round/>
              <a:headEnd/>
              <a:tailEnd/>
            </a:ln>
            <a:effectLst/>
          </p:spPr>
          <p:txBody>
            <a:bodyPr wrap="none" anchor="ctr"/>
            <a:lstStyle/>
            <a:p>
              <a:pPr>
                <a:defRPr/>
              </a:pPr>
              <a:endParaRPr lang="en-US"/>
            </a:p>
          </p:txBody>
        </p:sp>
        <p:sp>
          <p:nvSpPr>
            <p:cNvPr id="101409" name="Oval 33"/>
            <p:cNvSpPr>
              <a:spLocks noChangeArrowheads="1"/>
            </p:cNvSpPr>
            <p:nvPr/>
          </p:nvSpPr>
          <p:spPr bwMode="auto">
            <a:xfrm>
              <a:off x="5472" y="1520"/>
              <a:ext cx="73" cy="79"/>
            </a:xfrm>
            <a:prstGeom prst="ellipse">
              <a:avLst/>
            </a:prstGeom>
            <a:solidFill>
              <a:schemeClr val="folHlink"/>
            </a:solidFill>
            <a:ln w="9525">
              <a:noFill/>
              <a:round/>
              <a:headEnd/>
              <a:tailEnd/>
            </a:ln>
            <a:effectLst/>
          </p:spPr>
          <p:txBody>
            <a:bodyPr wrap="none" anchor="ctr"/>
            <a:lstStyle/>
            <a:p>
              <a:pPr>
                <a:defRPr/>
              </a:pPr>
              <a:endParaRPr lang="en-US"/>
            </a:p>
          </p:txBody>
        </p:sp>
        <p:sp>
          <p:nvSpPr>
            <p:cNvPr id="101410" name="Oval 34"/>
            <p:cNvSpPr>
              <a:spLocks noChangeArrowheads="1"/>
            </p:cNvSpPr>
            <p:nvPr/>
          </p:nvSpPr>
          <p:spPr bwMode="auto">
            <a:xfrm>
              <a:off x="5136" y="1632"/>
              <a:ext cx="80" cy="75"/>
            </a:xfrm>
            <a:prstGeom prst="ellipse">
              <a:avLst/>
            </a:prstGeom>
            <a:solidFill>
              <a:schemeClr val="accent1"/>
            </a:solidFill>
            <a:ln w="9525">
              <a:noFill/>
              <a:round/>
              <a:headEnd/>
              <a:tailEnd/>
            </a:ln>
            <a:effectLst/>
          </p:spPr>
          <p:txBody>
            <a:bodyPr wrap="none" anchor="ctr"/>
            <a:lstStyle/>
            <a:p>
              <a:pPr>
                <a:defRPr/>
              </a:pPr>
              <a:endParaRPr lang="en-US"/>
            </a:p>
          </p:txBody>
        </p:sp>
        <p:sp>
          <p:nvSpPr>
            <p:cNvPr id="101411" name="Oval 35"/>
            <p:cNvSpPr>
              <a:spLocks noChangeArrowheads="1"/>
            </p:cNvSpPr>
            <p:nvPr/>
          </p:nvSpPr>
          <p:spPr bwMode="auto">
            <a:xfrm>
              <a:off x="5248" y="1632"/>
              <a:ext cx="79" cy="75"/>
            </a:xfrm>
            <a:prstGeom prst="ellipse">
              <a:avLst/>
            </a:prstGeom>
            <a:solidFill>
              <a:schemeClr val="accent1"/>
            </a:solidFill>
            <a:ln w="9525">
              <a:noFill/>
              <a:round/>
              <a:headEnd/>
              <a:tailEnd/>
            </a:ln>
            <a:effectLst/>
          </p:spPr>
          <p:txBody>
            <a:bodyPr wrap="none" anchor="ctr"/>
            <a:lstStyle/>
            <a:p>
              <a:pPr>
                <a:defRPr/>
              </a:pPr>
              <a:endParaRPr lang="en-US"/>
            </a:p>
          </p:txBody>
        </p:sp>
        <p:sp>
          <p:nvSpPr>
            <p:cNvPr id="101412" name="Oval 36"/>
            <p:cNvSpPr>
              <a:spLocks noChangeArrowheads="1"/>
            </p:cNvSpPr>
            <p:nvPr/>
          </p:nvSpPr>
          <p:spPr bwMode="auto">
            <a:xfrm>
              <a:off x="5360" y="1632"/>
              <a:ext cx="76" cy="75"/>
            </a:xfrm>
            <a:prstGeom prst="ellipse">
              <a:avLst/>
            </a:prstGeom>
            <a:solidFill>
              <a:schemeClr val="folHlink"/>
            </a:solidFill>
            <a:ln w="9525">
              <a:noFill/>
              <a:round/>
              <a:headEnd/>
              <a:tailEnd/>
            </a:ln>
            <a:effectLst/>
          </p:spPr>
          <p:txBody>
            <a:bodyPr wrap="none" anchor="ctr"/>
            <a:lstStyle/>
            <a:p>
              <a:pPr>
                <a:defRPr/>
              </a:pPr>
              <a:endParaRPr lang="en-US"/>
            </a:p>
          </p:txBody>
        </p:sp>
        <p:sp>
          <p:nvSpPr>
            <p:cNvPr id="101413" name="Oval 37"/>
            <p:cNvSpPr>
              <a:spLocks noChangeArrowheads="1"/>
            </p:cNvSpPr>
            <p:nvPr/>
          </p:nvSpPr>
          <p:spPr bwMode="auto">
            <a:xfrm>
              <a:off x="5472" y="1632"/>
              <a:ext cx="73" cy="75"/>
            </a:xfrm>
            <a:prstGeom prst="ellipse">
              <a:avLst/>
            </a:prstGeom>
            <a:solidFill>
              <a:schemeClr val="folHlink"/>
            </a:solidFill>
            <a:ln w="9525">
              <a:noFill/>
              <a:round/>
              <a:headEnd/>
              <a:tailEnd/>
            </a:ln>
            <a:effectLst/>
          </p:spPr>
          <p:txBody>
            <a:bodyPr wrap="none" anchor="ctr"/>
            <a:lstStyle/>
            <a:p>
              <a:pPr>
                <a:defRPr/>
              </a:pPr>
              <a:endParaRPr lang="en-US"/>
            </a:p>
          </p:txBody>
        </p:sp>
        <p:sp>
          <p:nvSpPr>
            <p:cNvPr id="101414" name="Oval 38"/>
            <p:cNvSpPr>
              <a:spLocks noChangeArrowheads="1"/>
            </p:cNvSpPr>
            <p:nvPr/>
          </p:nvSpPr>
          <p:spPr bwMode="auto">
            <a:xfrm>
              <a:off x="5248" y="1744"/>
              <a:ext cx="79" cy="80"/>
            </a:xfrm>
            <a:prstGeom prst="ellipse">
              <a:avLst/>
            </a:prstGeom>
            <a:solidFill>
              <a:schemeClr val="folHlink"/>
            </a:solidFill>
            <a:ln w="9525">
              <a:noFill/>
              <a:round/>
              <a:headEnd/>
              <a:tailEnd/>
            </a:ln>
            <a:effectLst/>
          </p:spPr>
          <p:txBody>
            <a:bodyPr wrap="none" anchor="ctr"/>
            <a:lstStyle/>
            <a:p>
              <a:pPr>
                <a:defRPr/>
              </a:pPr>
              <a:endParaRPr lang="en-US"/>
            </a:p>
          </p:txBody>
        </p:sp>
        <p:sp>
          <p:nvSpPr>
            <p:cNvPr id="101415" name="Oval 39"/>
            <p:cNvSpPr>
              <a:spLocks noChangeArrowheads="1"/>
            </p:cNvSpPr>
            <p:nvPr/>
          </p:nvSpPr>
          <p:spPr bwMode="auto">
            <a:xfrm>
              <a:off x="5472" y="1744"/>
              <a:ext cx="73" cy="80"/>
            </a:xfrm>
            <a:prstGeom prst="ellipse">
              <a:avLst/>
            </a:prstGeom>
            <a:solidFill>
              <a:schemeClr val="folHlink"/>
            </a:solidFill>
            <a:ln w="9525">
              <a:noFill/>
              <a:round/>
              <a:headEnd/>
              <a:tailEnd/>
            </a:ln>
            <a:effectLst/>
          </p:spPr>
          <p:txBody>
            <a:bodyPr wrap="none" anchor="ctr"/>
            <a:lstStyle/>
            <a:p>
              <a:pPr>
                <a:defRPr/>
              </a:pPr>
              <a:endParaRPr lang="en-US"/>
            </a:p>
          </p:txBody>
        </p:sp>
      </p:grpSp>
    </p:spTree>
  </p:cSld>
  <p:clrMap bg1="lt1" tx1="dk1" bg2="lt2" tx2="dk2" accent1="accent1" accent2="accent2" accent3="accent3" accent4="accent4" accent5="accent5" accent6="accent6" hlink="hlink" folHlink="folHlink"/>
  <p:sldLayoutIdLst>
    <p:sldLayoutId id="2147483786"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timing>
    <p:tnLst>
      <p:par>
        <p:cTn id="1" dur="indefinite" restart="never" nodeType="tmRoot"/>
      </p:par>
    </p:tnLst>
  </p:timing>
  <p:txStyles>
    <p:title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charset="0"/>
        </a:defRPr>
      </a:lvl2pPr>
      <a:lvl3pPr algn="l" rtl="0" eaLnBrk="0" fontAlgn="base" hangingPunct="0">
        <a:spcBef>
          <a:spcPct val="0"/>
        </a:spcBef>
        <a:spcAft>
          <a:spcPct val="0"/>
        </a:spcAft>
        <a:defRPr sz="3900" b="1">
          <a:solidFill>
            <a:schemeClr val="tx2"/>
          </a:solidFill>
          <a:latin typeface="Arial" charset="0"/>
        </a:defRPr>
      </a:lvl3pPr>
      <a:lvl4pPr algn="l" rtl="0" eaLnBrk="0" fontAlgn="base" hangingPunct="0">
        <a:spcBef>
          <a:spcPct val="0"/>
        </a:spcBef>
        <a:spcAft>
          <a:spcPct val="0"/>
        </a:spcAft>
        <a:defRPr sz="3900" b="1">
          <a:solidFill>
            <a:schemeClr val="tx2"/>
          </a:solidFill>
          <a:latin typeface="Arial" charset="0"/>
        </a:defRPr>
      </a:lvl4pPr>
      <a:lvl5pPr algn="l" rtl="0" eaLnBrk="0" fontAlgn="base" hangingPunct="0">
        <a:spcBef>
          <a:spcPct val="0"/>
        </a:spcBef>
        <a:spcAft>
          <a:spcPct val="0"/>
        </a:spcAft>
        <a:defRPr sz="3900" b="1">
          <a:solidFill>
            <a:schemeClr val="tx2"/>
          </a:solidFill>
          <a:latin typeface="Arial" charset="0"/>
        </a:defRPr>
      </a:lvl5pPr>
      <a:lvl6pPr marL="457200" algn="l" rtl="0" fontAlgn="base">
        <a:spcBef>
          <a:spcPct val="0"/>
        </a:spcBef>
        <a:spcAft>
          <a:spcPct val="0"/>
        </a:spcAft>
        <a:defRPr sz="3900" b="1">
          <a:solidFill>
            <a:schemeClr val="tx2"/>
          </a:solidFill>
          <a:latin typeface="Arial" charset="0"/>
        </a:defRPr>
      </a:lvl6pPr>
      <a:lvl7pPr marL="914400" algn="l" rtl="0" fontAlgn="base">
        <a:spcBef>
          <a:spcPct val="0"/>
        </a:spcBef>
        <a:spcAft>
          <a:spcPct val="0"/>
        </a:spcAft>
        <a:defRPr sz="3900" b="1">
          <a:solidFill>
            <a:schemeClr val="tx2"/>
          </a:solidFill>
          <a:latin typeface="Arial" charset="0"/>
        </a:defRPr>
      </a:lvl7pPr>
      <a:lvl8pPr marL="1371600" algn="l" rtl="0" fontAlgn="base">
        <a:spcBef>
          <a:spcPct val="0"/>
        </a:spcBef>
        <a:spcAft>
          <a:spcPct val="0"/>
        </a:spcAft>
        <a:defRPr sz="3900" b="1">
          <a:solidFill>
            <a:schemeClr val="tx2"/>
          </a:solidFill>
          <a:latin typeface="Arial" charset="0"/>
        </a:defRPr>
      </a:lvl8pPr>
      <a:lvl9pPr marL="1828800" algn="l" rtl="0" fontAlgn="base">
        <a:spcBef>
          <a:spcPct val="0"/>
        </a:spcBef>
        <a:spcAft>
          <a:spcPct val="0"/>
        </a:spcAft>
        <a:defRPr sz="3900" b="1">
          <a:solidFill>
            <a:schemeClr val="tx2"/>
          </a:solidFill>
          <a:latin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0" fontAlgn="base" hangingPunct="0">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0" fontAlgn="base" hangingPunct="0">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gi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tiff"/></Relationships>
</file>

<file path=ppt/slides/_rels/slide14.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hyperlink" Target="https://www.amnesty.org/en/latest/news/2016/02/syrias-refugee-crisis-in-numbers/" TargetMode="External"/><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jpe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Announcements</a:t>
            </a:r>
            <a:endParaRPr lang="en-US" dirty="0"/>
          </a:p>
        </p:txBody>
      </p:sp>
      <p:sp>
        <p:nvSpPr>
          <p:cNvPr id="3" name="Content Placeholder 2"/>
          <p:cNvSpPr>
            <a:spLocks noGrp="1"/>
          </p:cNvSpPr>
          <p:nvPr>
            <p:ph idx="1"/>
          </p:nvPr>
        </p:nvSpPr>
        <p:spPr/>
        <p:txBody>
          <a:bodyPr/>
          <a:lstStyle/>
          <a:p>
            <a:r>
              <a:rPr lang="en-US" dirty="0" smtClean="0"/>
              <a:t>Tonight: </a:t>
            </a:r>
            <a:r>
              <a:rPr lang="en-US" dirty="0"/>
              <a:t>"Responding to ISIS: Saving Cultural Heritage in Iraq and Syria"</a:t>
            </a:r>
          </a:p>
          <a:p>
            <a:pPr lvl="1"/>
            <a:r>
              <a:rPr lang="en-US" dirty="0"/>
              <a:t>7:30 PM in Chan Auditorium (Business Administration Building)</a:t>
            </a:r>
          </a:p>
          <a:p>
            <a:r>
              <a:rPr lang="en-US" dirty="0" smtClean="0"/>
              <a:t>Second Midterm:</a:t>
            </a:r>
          </a:p>
          <a:p>
            <a:pPr lvl="1"/>
            <a:r>
              <a:rPr lang="en-US" dirty="0" smtClean="0"/>
              <a:t>Extension of due date until November 6 (Sunday) at 11:59pm</a:t>
            </a:r>
          </a:p>
          <a:p>
            <a:pPr lvl="1"/>
            <a:r>
              <a:rPr lang="en-US" dirty="0" smtClean="0"/>
              <a:t>Exam ready by this Thursday</a:t>
            </a:r>
            <a:endParaRPr lang="en-US" dirty="0"/>
          </a:p>
          <a:p>
            <a:r>
              <a:rPr lang="en-US" dirty="0" smtClean="0"/>
              <a:t>November 1: </a:t>
            </a:r>
            <a:r>
              <a:rPr lang="en-US" dirty="0" err="1" smtClean="0"/>
              <a:t>Yaa</a:t>
            </a:r>
            <a:r>
              <a:rPr lang="en-US" dirty="0" smtClean="0"/>
              <a:t> Gyasi event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5105400"/>
            <a:ext cx="2819400" cy="1584503"/>
          </a:xfrm>
          <a:prstGeom prst="rect">
            <a:avLst/>
          </a:prstGeom>
        </p:spPr>
      </p:pic>
    </p:spTree>
    <p:extLst>
      <p:ext uri="{BB962C8B-B14F-4D97-AF65-F5344CB8AC3E}">
        <p14:creationId xmlns:p14="http://schemas.microsoft.com/office/powerpoint/2010/main" val="4202813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Globalization and (Information) Technology</a:t>
            </a:r>
            <a:endParaRPr lang="en-US" dirty="0"/>
          </a:p>
        </p:txBody>
      </p:sp>
      <p:sp>
        <p:nvSpPr>
          <p:cNvPr id="3" name="Content Placeholder 2"/>
          <p:cNvSpPr>
            <a:spLocks noGrp="1"/>
          </p:cNvSpPr>
          <p:nvPr>
            <p:ph sz="quarter" idx="1"/>
          </p:nvPr>
        </p:nvSpPr>
        <p:spPr>
          <a:xfrm>
            <a:off x="228600" y="1600200"/>
            <a:ext cx="6781800" cy="4525963"/>
          </a:xfrm>
        </p:spPr>
        <p:txBody>
          <a:bodyPr>
            <a:normAutofit/>
          </a:bodyPr>
          <a:lstStyle/>
          <a:p>
            <a:pPr>
              <a:buNone/>
            </a:pPr>
            <a:r>
              <a:rPr lang="en-US" sz="2500" dirty="0" smtClean="0"/>
              <a:t>According to </a:t>
            </a:r>
            <a:r>
              <a:rPr lang="en-US" sz="2500" dirty="0" err="1" smtClean="0"/>
              <a:t>Nayan</a:t>
            </a:r>
            <a:r>
              <a:rPr lang="en-US" sz="2500" dirty="0" smtClean="0"/>
              <a:t> </a:t>
            </a:r>
            <a:r>
              <a:rPr lang="en-US" sz="2500" dirty="0" err="1" smtClean="0"/>
              <a:t>Chanda</a:t>
            </a:r>
            <a:r>
              <a:rPr lang="en-US" sz="2500" dirty="0" smtClean="0"/>
              <a:t> (2007), globalization is a historical phenomenon, but today’s globalization differs from the globalization of earlier eras through:</a:t>
            </a:r>
          </a:p>
          <a:p>
            <a:r>
              <a:rPr lang="en-US" sz="2500" dirty="0" smtClean="0"/>
              <a:t>The </a:t>
            </a:r>
            <a:r>
              <a:rPr lang="en-US" sz="2500" dirty="0" smtClean="0">
                <a:solidFill>
                  <a:srgbClr val="FF0000"/>
                </a:solidFill>
              </a:rPr>
              <a:t>velocity</a:t>
            </a:r>
            <a:r>
              <a:rPr lang="en-US" sz="2500" dirty="0" smtClean="0"/>
              <a:t> with which products and ideas are transferred; </a:t>
            </a:r>
          </a:p>
          <a:p>
            <a:r>
              <a:rPr lang="en-US" sz="2500" dirty="0" smtClean="0"/>
              <a:t>the ever growing </a:t>
            </a:r>
            <a:r>
              <a:rPr lang="en-US" sz="2500" dirty="0" smtClean="0">
                <a:solidFill>
                  <a:srgbClr val="FF0000"/>
                </a:solidFill>
              </a:rPr>
              <a:t>volume</a:t>
            </a:r>
            <a:r>
              <a:rPr lang="en-US" sz="2500" dirty="0" smtClean="0"/>
              <a:t> of consumers and products and their </a:t>
            </a:r>
            <a:r>
              <a:rPr lang="en-US" sz="2500" dirty="0" smtClean="0">
                <a:solidFill>
                  <a:srgbClr val="FF0000"/>
                </a:solidFill>
              </a:rPr>
              <a:t>variety; </a:t>
            </a:r>
          </a:p>
          <a:p>
            <a:r>
              <a:rPr lang="en-US" sz="2500" dirty="0" smtClean="0"/>
              <a:t>and the resultant increase in the </a:t>
            </a:r>
            <a:r>
              <a:rPr lang="en-US" sz="2500" dirty="0" smtClean="0">
                <a:solidFill>
                  <a:srgbClr val="0070C0"/>
                </a:solidFill>
                <a:effectLst>
                  <a:outerShdw blurRad="38100" dist="38100" dir="2700000" algn="tl">
                    <a:srgbClr val="000000">
                      <a:alpha val="43137"/>
                    </a:srgbClr>
                  </a:outerShdw>
                </a:effectLst>
              </a:rPr>
              <a:t>visibility</a:t>
            </a:r>
            <a:r>
              <a:rPr lang="en-US" sz="2500" dirty="0" smtClean="0"/>
              <a:t> of this process</a:t>
            </a:r>
          </a:p>
          <a:p>
            <a:pPr lvl="1"/>
            <a:r>
              <a:rPr lang="en-US" sz="2100" dirty="0" smtClean="0"/>
              <a:t>From </a:t>
            </a:r>
            <a:r>
              <a:rPr lang="en-US" sz="2100" dirty="0" err="1" smtClean="0"/>
              <a:t>Nayan</a:t>
            </a:r>
            <a:r>
              <a:rPr lang="en-US" sz="2100" dirty="0" smtClean="0"/>
              <a:t> </a:t>
            </a:r>
            <a:r>
              <a:rPr lang="en-US" sz="2100" dirty="0" err="1" smtClean="0"/>
              <a:t>Chanda</a:t>
            </a:r>
            <a:r>
              <a:rPr lang="en-US" sz="2100" dirty="0" smtClean="0"/>
              <a:t> </a:t>
            </a:r>
            <a:r>
              <a:rPr lang="en-US" sz="2100" i="1" dirty="0" smtClean="0"/>
              <a:t>Bound Together</a:t>
            </a:r>
            <a:r>
              <a:rPr lang="en-US" sz="2100" dirty="0" smtClean="0"/>
              <a:t> (2007) xii.</a:t>
            </a:r>
          </a:p>
          <a:p>
            <a:endParaRPr lang="en-US" dirty="0"/>
          </a:p>
        </p:txBody>
      </p:sp>
      <p:pic>
        <p:nvPicPr>
          <p:cNvPr id="3074" name="Picture 2"/>
          <p:cNvPicPr>
            <a:picLocks noChangeAspect="1" noChangeArrowheads="1"/>
          </p:cNvPicPr>
          <p:nvPr/>
        </p:nvPicPr>
        <p:blipFill>
          <a:blip r:embed="rId3" cstate="print"/>
          <a:srcRect/>
          <a:stretch>
            <a:fillRect/>
          </a:stretch>
        </p:blipFill>
        <p:spPr bwMode="auto">
          <a:xfrm>
            <a:off x="7010400" y="3657600"/>
            <a:ext cx="1965960" cy="2971800"/>
          </a:xfrm>
          <a:prstGeom prst="rect">
            <a:avLst/>
          </a:prstGeom>
          <a:noFill/>
          <a:ln w="9525">
            <a:noFill/>
            <a:miter lim="800000"/>
            <a:headEnd/>
            <a:tailEnd/>
          </a:ln>
        </p:spPr>
      </p:pic>
    </p:spTree>
    <p:extLst>
      <p:ext uri="{BB962C8B-B14F-4D97-AF65-F5344CB8AC3E}">
        <p14:creationId xmlns:p14="http://schemas.microsoft.com/office/powerpoint/2010/main" val="2725931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 Power Lost Its Edge?</a:t>
            </a:r>
            <a:endParaRPr lang="en-US" dirty="0"/>
          </a:p>
        </p:txBody>
      </p:sp>
      <p:sp>
        <p:nvSpPr>
          <p:cNvPr id="3" name="Content Placeholder 2"/>
          <p:cNvSpPr>
            <a:spLocks noGrp="1"/>
          </p:cNvSpPr>
          <p:nvPr>
            <p:ph idx="1"/>
          </p:nvPr>
        </p:nvSpPr>
        <p:spPr/>
        <p:txBody>
          <a:bodyPr/>
          <a:lstStyle/>
          <a:p>
            <a:r>
              <a:rPr lang="en-US" dirty="0" smtClean="0"/>
              <a:t>Moses </a:t>
            </a:r>
            <a:r>
              <a:rPr lang="en-US" dirty="0" err="1" smtClean="0"/>
              <a:t>Naim</a:t>
            </a:r>
            <a:r>
              <a:rPr lang="en-US" dirty="0" smtClean="0"/>
              <a:t>, </a:t>
            </a:r>
            <a:r>
              <a:rPr lang="en-US" i="1" dirty="0" smtClean="0"/>
              <a:t>The End of Power </a:t>
            </a:r>
            <a:r>
              <a:rPr lang="en-US" dirty="0" smtClean="0"/>
              <a:t>(2013)</a:t>
            </a:r>
          </a:p>
          <a:p>
            <a:pPr lvl="1"/>
            <a:r>
              <a:rPr lang="en-US" dirty="0" smtClean="0"/>
              <a:t>The “More” Revolution</a:t>
            </a:r>
          </a:p>
          <a:p>
            <a:pPr lvl="2"/>
            <a:r>
              <a:rPr lang="en-US" dirty="0" smtClean="0"/>
              <a:t>“Harder to control and coordinate”</a:t>
            </a:r>
            <a:endParaRPr lang="en-US" dirty="0"/>
          </a:p>
          <a:p>
            <a:pPr lvl="1"/>
            <a:r>
              <a:rPr lang="en-US" dirty="0" smtClean="0"/>
              <a:t>The “Mobility” Revolution</a:t>
            </a:r>
          </a:p>
          <a:p>
            <a:pPr lvl="2"/>
            <a:r>
              <a:rPr lang="en-US" dirty="0" smtClean="0"/>
              <a:t>“No more captive audience”</a:t>
            </a:r>
            <a:endParaRPr lang="en-US" dirty="0"/>
          </a:p>
          <a:p>
            <a:pPr lvl="1"/>
            <a:r>
              <a:rPr lang="en-US" dirty="0" smtClean="0"/>
              <a:t>The “Mentality” Revolution</a:t>
            </a:r>
          </a:p>
          <a:p>
            <a:pPr lvl="2"/>
            <a:r>
              <a:rPr lang="en-US" dirty="0" smtClean="0"/>
              <a:t>“Take nothing for granted”</a:t>
            </a:r>
            <a:endParaRPr lang="en-US" dirty="0"/>
          </a:p>
          <a:p>
            <a:r>
              <a:rPr lang="en-US" dirty="0" smtClean="0"/>
              <a:t>Power is not dead, and coercion is still possible, but both have become more costly and harder to sustain over time. (</a:t>
            </a:r>
            <a:r>
              <a:rPr lang="en-US" dirty="0" err="1" smtClean="0"/>
              <a:t>Naim</a:t>
            </a:r>
            <a:r>
              <a:rPr lang="en-US" dirty="0" smtClean="0"/>
              <a:t> 73)</a:t>
            </a:r>
            <a:endParaRPr lang="en-US" dirty="0"/>
          </a:p>
        </p:txBody>
      </p:sp>
    </p:spTree>
    <p:extLst>
      <p:ext uri="{BB962C8B-B14F-4D97-AF65-F5344CB8AC3E}">
        <p14:creationId xmlns:p14="http://schemas.microsoft.com/office/powerpoint/2010/main" val="3271958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a reminder</a:t>
            </a:r>
            <a:endParaRPr lang="en-US" dirty="0"/>
          </a:p>
        </p:txBody>
      </p:sp>
      <p:sp>
        <p:nvSpPr>
          <p:cNvPr id="3" name="Content Placeholder 2"/>
          <p:cNvSpPr>
            <a:spLocks noGrp="1"/>
          </p:cNvSpPr>
          <p:nvPr>
            <p:ph idx="1"/>
          </p:nvPr>
        </p:nvSpPr>
        <p:spPr/>
        <p:txBody>
          <a:bodyPr/>
          <a:lstStyle/>
          <a:p>
            <a:r>
              <a:rPr lang="en-US" dirty="0" smtClean="0"/>
              <a:t>Nation-states have ALWAYS faced existential threats from within and beyond borders</a:t>
            </a:r>
            <a:endParaRPr lang="en-US" dirty="0"/>
          </a:p>
          <a:p>
            <a:pPr lvl="1"/>
            <a:r>
              <a:rPr lang="en-US" dirty="0" smtClean="0"/>
              <a:t>Social movements</a:t>
            </a:r>
          </a:p>
          <a:p>
            <a:pPr lvl="1"/>
            <a:r>
              <a:rPr lang="en-US" dirty="0" smtClean="0"/>
              <a:t>Political movements</a:t>
            </a:r>
          </a:p>
          <a:p>
            <a:pPr lvl="2"/>
            <a:r>
              <a:rPr lang="en-US" dirty="0" smtClean="0"/>
              <a:t>Non-violent and violent threats</a:t>
            </a:r>
          </a:p>
          <a:p>
            <a:pPr lvl="1"/>
            <a:r>
              <a:rPr lang="en-US" dirty="0" smtClean="0"/>
              <a:t>Competing state and non-state actors </a:t>
            </a:r>
            <a:endParaRPr lang="en-US" dirty="0"/>
          </a:p>
          <a:p>
            <a:r>
              <a:rPr lang="en-US" dirty="0" smtClean="0"/>
              <a:t>And power still attracts</a:t>
            </a:r>
            <a:endParaRPr lang="en-US" dirty="0"/>
          </a:p>
        </p:txBody>
      </p:sp>
      <p:pic>
        <p:nvPicPr>
          <p:cNvPr id="4" name="Picture 2" descr="http://www.jawadmella.net/sitebuildercontent/sitebuilderpictures/contemporarykurdistanmap2005.jpg"/>
          <p:cNvPicPr>
            <a:picLocks noChangeAspect="1" noChangeArrowheads="1"/>
          </p:cNvPicPr>
          <p:nvPr/>
        </p:nvPicPr>
        <p:blipFill>
          <a:blip r:embed="rId3" cstate="print"/>
          <a:srcRect/>
          <a:stretch>
            <a:fillRect/>
          </a:stretch>
        </p:blipFill>
        <p:spPr bwMode="auto">
          <a:xfrm>
            <a:off x="7086600" y="2667001"/>
            <a:ext cx="2057400" cy="2085778"/>
          </a:xfrm>
          <a:prstGeom prst="rect">
            <a:avLst/>
          </a:prstGeom>
          <a:noFill/>
        </p:spPr>
      </p:pic>
      <p:pic>
        <p:nvPicPr>
          <p:cNvPr id="5" name="Picture 6" descr="http://www.futuretimeline.net/21stcentury/images/south-sudan-map-2011.gif"/>
          <p:cNvPicPr>
            <a:picLocks noChangeAspect="1" noChangeArrowheads="1"/>
          </p:cNvPicPr>
          <p:nvPr/>
        </p:nvPicPr>
        <p:blipFill>
          <a:blip r:embed="rId4" cstate="print"/>
          <a:srcRect/>
          <a:stretch>
            <a:fillRect/>
          </a:stretch>
        </p:blipFill>
        <p:spPr bwMode="auto">
          <a:xfrm>
            <a:off x="7239000" y="4724400"/>
            <a:ext cx="1691640" cy="2133600"/>
          </a:xfrm>
          <a:prstGeom prst="rect">
            <a:avLst/>
          </a:prstGeom>
          <a:noFill/>
        </p:spPr>
      </p:pic>
    </p:spTree>
    <p:extLst>
      <p:ext uri="{BB962C8B-B14F-4D97-AF65-F5344CB8AC3E}">
        <p14:creationId xmlns:p14="http://schemas.microsoft.com/office/powerpoint/2010/main" val="584124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European Union: The Grand Experiment</a:t>
            </a:r>
            <a:endParaRPr lang="en-US" dirty="0"/>
          </a:p>
        </p:txBody>
      </p:sp>
      <p:sp>
        <p:nvSpPr>
          <p:cNvPr id="3" name="Content Placeholder 2"/>
          <p:cNvSpPr>
            <a:spLocks noGrp="1"/>
          </p:cNvSpPr>
          <p:nvPr>
            <p:ph idx="1"/>
          </p:nvPr>
        </p:nvSpPr>
        <p:spPr/>
        <p:txBody>
          <a:bodyPr/>
          <a:lstStyle/>
          <a:p>
            <a:endParaRPr lang="en-US" dirty="0" smtClean="0"/>
          </a:p>
        </p:txBody>
      </p:sp>
      <p:pic>
        <p:nvPicPr>
          <p:cNvPr id="4" name="Picture 3"/>
          <p:cNvPicPr>
            <a:picLocks noChangeAspect="1"/>
          </p:cNvPicPr>
          <p:nvPr/>
        </p:nvPicPr>
        <p:blipFill>
          <a:blip r:embed="rId3"/>
          <a:stretch>
            <a:fillRect/>
          </a:stretch>
        </p:blipFill>
        <p:spPr>
          <a:xfrm>
            <a:off x="685800" y="1417638"/>
            <a:ext cx="7315200" cy="5169408"/>
          </a:xfrm>
          <a:prstGeom prst="rect">
            <a:avLst/>
          </a:prstGeom>
        </p:spPr>
      </p:pic>
    </p:spTree>
    <p:extLst>
      <p:ext uri="{BB962C8B-B14F-4D97-AF65-F5344CB8AC3E}">
        <p14:creationId xmlns:p14="http://schemas.microsoft.com/office/powerpoint/2010/main" val="18382953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Eurozone and Schengen</a:t>
            </a:r>
            <a:endParaRPr lang="en-US" dirty="0"/>
          </a:p>
        </p:txBody>
      </p:sp>
      <p:pic>
        <p:nvPicPr>
          <p:cNvPr id="5" name="Picture 4"/>
          <p:cNvPicPr>
            <a:picLocks noChangeAspect="1"/>
          </p:cNvPicPr>
          <p:nvPr/>
        </p:nvPicPr>
        <p:blipFill>
          <a:blip r:embed="rId3"/>
          <a:stretch>
            <a:fillRect/>
          </a:stretch>
        </p:blipFill>
        <p:spPr>
          <a:xfrm>
            <a:off x="0" y="1981201"/>
            <a:ext cx="4613522" cy="4572000"/>
          </a:xfrm>
          <a:prstGeom prst="rect">
            <a:avLst/>
          </a:prstGeom>
        </p:spPr>
      </p:pic>
      <p:pic>
        <p:nvPicPr>
          <p:cNvPr id="6" name="Picture 5"/>
          <p:cNvPicPr>
            <a:picLocks noChangeAspect="1"/>
          </p:cNvPicPr>
          <p:nvPr/>
        </p:nvPicPr>
        <p:blipFill>
          <a:blip r:embed="rId4"/>
          <a:stretch>
            <a:fillRect/>
          </a:stretch>
        </p:blipFill>
        <p:spPr>
          <a:xfrm>
            <a:off x="4863893" y="1981201"/>
            <a:ext cx="4343400" cy="4343400"/>
          </a:xfrm>
          <a:prstGeom prst="rect">
            <a:avLst/>
          </a:prstGeom>
        </p:spPr>
      </p:pic>
    </p:spTree>
    <p:extLst>
      <p:ext uri="{BB962C8B-B14F-4D97-AF65-F5344CB8AC3E}">
        <p14:creationId xmlns:p14="http://schemas.microsoft.com/office/powerpoint/2010/main" val="127010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Brexit</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446314" y="2057400"/>
            <a:ext cx="6934200" cy="4622800"/>
          </a:xfrm>
          <a:prstGeom prst="rect">
            <a:avLst/>
          </a:prstGeom>
        </p:spPr>
      </p:pic>
      <p:pic>
        <p:nvPicPr>
          <p:cNvPr id="5" name="Picture 4"/>
          <p:cNvPicPr>
            <a:picLocks noChangeAspect="1"/>
          </p:cNvPicPr>
          <p:nvPr/>
        </p:nvPicPr>
        <p:blipFill>
          <a:blip r:embed="rId4"/>
          <a:stretch>
            <a:fillRect/>
          </a:stretch>
        </p:blipFill>
        <p:spPr>
          <a:xfrm>
            <a:off x="6142892" y="0"/>
            <a:ext cx="3001108" cy="2438400"/>
          </a:xfrm>
          <a:prstGeom prst="rect">
            <a:avLst/>
          </a:prstGeom>
        </p:spPr>
      </p:pic>
    </p:spTree>
    <p:extLst>
      <p:ext uri="{BB962C8B-B14F-4D97-AF65-F5344CB8AC3E}">
        <p14:creationId xmlns:p14="http://schemas.microsoft.com/office/powerpoint/2010/main" val="8089602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Civil War in Syria and its Implications </a:t>
            </a:r>
            <a:endParaRPr lang="en-US" dirty="0"/>
          </a:p>
        </p:txBody>
      </p:sp>
      <p:pic>
        <p:nvPicPr>
          <p:cNvPr id="4" name="Content Placeholder 3">
            <a:hlinkClick r:id="rId3"/>
          </p:cNvPr>
          <p:cNvPicPr>
            <a:picLocks noGrp="1" noChangeAspect="1"/>
          </p:cNvPicPr>
          <p:nvPr>
            <p:ph idx="1"/>
          </p:nvPr>
        </p:nvPicPr>
        <p:blipFill>
          <a:blip r:embed="rId4"/>
          <a:srcRect t="1329" b="1329"/>
          <a:stretch>
            <a:fillRect/>
          </a:stretch>
        </p:blipFill>
        <p:spPr/>
      </p:pic>
    </p:spTree>
    <p:extLst>
      <p:ext uri="{BB962C8B-B14F-4D97-AF65-F5344CB8AC3E}">
        <p14:creationId xmlns:p14="http://schemas.microsoft.com/office/powerpoint/2010/main" val="39836095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Refugee Crisis in Europe</a:t>
            </a:r>
            <a:endParaRPr lang="en-US" dirty="0"/>
          </a:p>
        </p:txBody>
      </p:sp>
      <p:pic>
        <p:nvPicPr>
          <p:cNvPr id="4" name="Picture 3"/>
          <p:cNvPicPr>
            <a:picLocks noChangeAspect="1"/>
          </p:cNvPicPr>
          <p:nvPr/>
        </p:nvPicPr>
        <p:blipFill>
          <a:blip r:embed="rId3"/>
          <a:stretch>
            <a:fillRect/>
          </a:stretch>
        </p:blipFill>
        <p:spPr>
          <a:xfrm>
            <a:off x="0" y="1447800"/>
            <a:ext cx="9144000" cy="5901338"/>
          </a:xfrm>
          <a:prstGeom prst="rect">
            <a:avLst/>
          </a:prstGeom>
        </p:spPr>
      </p:pic>
    </p:spTree>
    <p:extLst>
      <p:ext uri="{BB962C8B-B14F-4D97-AF65-F5344CB8AC3E}">
        <p14:creationId xmlns:p14="http://schemas.microsoft.com/office/powerpoint/2010/main" val="4436497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3581400"/>
            <a:ext cx="5526718" cy="3276600"/>
          </a:xfrm>
          <a:prstGeom prst="rect">
            <a:avLst/>
          </a:prstGeom>
        </p:spPr>
      </p:pic>
      <p:sp>
        <p:nvSpPr>
          <p:cNvPr id="2" name="Title 1"/>
          <p:cNvSpPr>
            <a:spLocks noGrp="1"/>
          </p:cNvSpPr>
          <p:nvPr>
            <p:ph type="title"/>
          </p:nvPr>
        </p:nvSpPr>
        <p:spPr>
          <a:xfrm>
            <a:off x="457200" y="122238"/>
            <a:ext cx="7543800" cy="639762"/>
          </a:xfrm>
        </p:spPr>
        <p:txBody>
          <a:bodyPr/>
          <a:lstStyle/>
          <a:p>
            <a:r>
              <a:rPr lang="en-US" dirty="0" smtClean="0"/>
              <a:t>Images</a:t>
            </a:r>
            <a:endParaRPr lang="en-US" dirty="0"/>
          </a:p>
        </p:txBody>
      </p:sp>
      <p:pic>
        <p:nvPicPr>
          <p:cNvPr id="3" name="Picture 2"/>
          <p:cNvPicPr>
            <a:picLocks noChangeAspect="1"/>
          </p:cNvPicPr>
          <p:nvPr/>
        </p:nvPicPr>
        <p:blipFill>
          <a:blip r:embed="rId4"/>
          <a:stretch>
            <a:fillRect/>
          </a:stretch>
        </p:blipFill>
        <p:spPr>
          <a:xfrm>
            <a:off x="304800" y="1143000"/>
            <a:ext cx="4013200" cy="3009900"/>
          </a:xfrm>
          <a:prstGeom prst="rect">
            <a:avLst/>
          </a:prstGeom>
        </p:spPr>
      </p:pic>
      <p:pic>
        <p:nvPicPr>
          <p:cNvPr id="5" name="Picture 4"/>
          <p:cNvPicPr>
            <a:picLocks noChangeAspect="1"/>
          </p:cNvPicPr>
          <p:nvPr/>
        </p:nvPicPr>
        <p:blipFill>
          <a:blip r:embed="rId5"/>
          <a:stretch>
            <a:fillRect/>
          </a:stretch>
        </p:blipFill>
        <p:spPr>
          <a:xfrm>
            <a:off x="4333589" y="685800"/>
            <a:ext cx="4810411" cy="3002741"/>
          </a:xfrm>
          <a:prstGeom prst="rect">
            <a:avLst/>
          </a:prstGeom>
        </p:spPr>
      </p:pic>
      <p:pic>
        <p:nvPicPr>
          <p:cNvPr id="6" name="Picture 5"/>
          <p:cNvPicPr>
            <a:picLocks noChangeAspect="1"/>
          </p:cNvPicPr>
          <p:nvPr/>
        </p:nvPicPr>
        <p:blipFill>
          <a:blip r:embed="rId6"/>
          <a:stretch>
            <a:fillRect/>
          </a:stretch>
        </p:blipFill>
        <p:spPr>
          <a:xfrm>
            <a:off x="4724400" y="3657600"/>
            <a:ext cx="4419600" cy="2457274"/>
          </a:xfrm>
          <a:prstGeom prst="rect">
            <a:avLst/>
          </a:prstGeom>
        </p:spPr>
      </p:pic>
    </p:spTree>
    <p:extLst>
      <p:ext uri="{BB962C8B-B14F-4D97-AF65-F5344CB8AC3E}">
        <p14:creationId xmlns:p14="http://schemas.microsoft.com/office/powerpoint/2010/main" val="29646441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Brief tangent: Human Rights</a:t>
            </a:r>
            <a:endParaRPr lang="en-US" dirty="0"/>
          </a:p>
        </p:txBody>
      </p:sp>
      <p:sp>
        <p:nvSpPr>
          <p:cNvPr id="3" name="Content Placeholder 2"/>
          <p:cNvSpPr>
            <a:spLocks noGrp="1"/>
          </p:cNvSpPr>
          <p:nvPr>
            <p:ph idx="1"/>
          </p:nvPr>
        </p:nvSpPr>
        <p:spPr/>
        <p:txBody>
          <a:bodyPr>
            <a:normAutofit fontScale="70000" lnSpcReduction="20000"/>
          </a:bodyPr>
          <a:lstStyle/>
          <a:p>
            <a:pPr marL="114300" indent="0">
              <a:buNone/>
            </a:pPr>
            <a:r>
              <a:rPr lang="en-US" dirty="0" smtClean="0"/>
              <a:t>From the United Nations:</a:t>
            </a:r>
          </a:p>
          <a:p>
            <a:r>
              <a:rPr lang="en-US" dirty="0"/>
              <a:t>Human rights are rights inherent to all human beings, whatever our nationality, place of residence, sex, national or ethnic origin, </a:t>
            </a:r>
            <a:r>
              <a:rPr lang="en-US" dirty="0" smtClean="0"/>
              <a:t>color</a:t>
            </a:r>
            <a:r>
              <a:rPr lang="en-US" dirty="0"/>
              <a:t>, religion, language, or any other status. We are all equally entitled to our human rights without discrimination. These rights are all interrelated, interdependent and indivisible</a:t>
            </a:r>
            <a:r>
              <a:rPr lang="en-US" dirty="0" smtClean="0"/>
              <a:t>.</a:t>
            </a:r>
          </a:p>
          <a:p>
            <a:pPr marL="114300" indent="0">
              <a:buNone/>
            </a:pPr>
            <a:r>
              <a:rPr lang="en-US" dirty="0" smtClean="0"/>
              <a:t>From </a:t>
            </a:r>
            <a:r>
              <a:rPr lang="en-US" dirty="0" err="1" smtClean="0"/>
              <a:t>Humanrights.com</a:t>
            </a:r>
            <a:endParaRPr lang="en-US" dirty="0" smtClean="0"/>
          </a:p>
          <a:p>
            <a:r>
              <a:rPr lang="en-US" dirty="0" smtClean="0"/>
              <a:t>Human </a:t>
            </a:r>
            <a:r>
              <a:rPr lang="en-US" dirty="0"/>
              <a:t>rights are based on the principle of respect for the individual. Their fundamental assumption is that each person is a moral and rational being who deserves to be treated with dignity. They are called human rights because they are universal. Whereas nations or specialized groups enjoy specific rights that apply only to them, human rights are the rights to which everyone is entitled—no matter who they are or where they live—simply because they are alive.</a:t>
            </a:r>
          </a:p>
          <a:p>
            <a:endParaRPr lang="en-US" dirty="0"/>
          </a:p>
        </p:txBody>
      </p:sp>
    </p:spTree>
    <p:extLst>
      <p:ext uri="{BB962C8B-B14F-4D97-AF65-F5344CB8AC3E}">
        <p14:creationId xmlns:p14="http://schemas.microsoft.com/office/powerpoint/2010/main" val="6950788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Transitions</a:t>
            </a:r>
            <a:endParaRPr lang="en-US" dirty="0"/>
          </a:p>
        </p:txBody>
      </p:sp>
      <p:sp>
        <p:nvSpPr>
          <p:cNvPr id="3" name="Content Placeholder 2"/>
          <p:cNvSpPr>
            <a:spLocks noGrp="1"/>
          </p:cNvSpPr>
          <p:nvPr>
            <p:ph idx="1"/>
          </p:nvPr>
        </p:nvSpPr>
        <p:spPr/>
        <p:txBody>
          <a:bodyPr/>
          <a:lstStyle/>
          <a:p>
            <a:r>
              <a:rPr lang="en-US" dirty="0" smtClean="0"/>
              <a:t>Nationalism</a:t>
            </a:r>
          </a:p>
          <a:p>
            <a:r>
              <a:rPr lang="en-US" dirty="0" smtClean="0"/>
              <a:t>Imagined Communities</a:t>
            </a:r>
          </a:p>
          <a:p>
            <a:r>
              <a:rPr lang="en-US" dirty="0" smtClean="0"/>
              <a:t>Power</a:t>
            </a:r>
          </a:p>
          <a:p>
            <a:endParaRPr lang="en-US" dirty="0" smtClean="0"/>
          </a:p>
          <a:p>
            <a:r>
              <a:rPr lang="en-US" dirty="0" smtClean="0"/>
              <a:t>Today: </a:t>
            </a:r>
            <a:r>
              <a:rPr lang="en-US" dirty="0" smtClean="0"/>
              <a:t>Global Politics and </a:t>
            </a:r>
            <a:r>
              <a:rPr lang="en-US" dirty="0" smtClean="0"/>
              <a:t>Security</a:t>
            </a:r>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Important Terms and Numbers</a:t>
            </a:r>
            <a:endParaRPr lang="en-US" dirty="0"/>
          </a:p>
        </p:txBody>
      </p:sp>
      <p:sp>
        <p:nvSpPr>
          <p:cNvPr id="4" name="Content Placeholder 3"/>
          <p:cNvSpPr>
            <a:spLocks noGrp="1"/>
          </p:cNvSpPr>
          <p:nvPr>
            <p:ph idx="1"/>
          </p:nvPr>
        </p:nvSpPr>
        <p:spPr/>
        <p:txBody>
          <a:bodyPr/>
          <a:lstStyle/>
          <a:p>
            <a:r>
              <a:rPr lang="en-US" dirty="0" smtClean="0"/>
              <a:t>Terms: Migrant, asylum-seeker, refugee</a:t>
            </a:r>
          </a:p>
          <a:p>
            <a:endParaRPr lang="en-US" dirty="0" smtClean="0"/>
          </a:p>
          <a:p>
            <a:r>
              <a:rPr lang="en-US" dirty="0" smtClean="0"/>
              <a:t>German estimate: 1.1 million migrants in Germany in 2015</a:t>
            </a:r>
          </a:p>
          <a:p>
            <a:pPr lvl="1"/>
            <a:r>
              <a:rPr lang="en-US" dirty="0" smtClean="0"/>
              <a:t>Syrians, Eritreans, Sudanese, People from Balkan countries (Albania, Macedonia, </a:t>
            </a:r>
            <a:r>
              <a:rPr lang="en-US" dirty="0" err="1" smtClean="0"/>
              <a:t>etc</a:t>
            </a:r>
            <a:r>
              <a:rPr lang="en-US" dirty="0" smtClean="0"/>
              <a:t>), etc. </a:t>
            </a:r>
          </a:p>
          <a:p>
            <a:pPr lvl="1"/>
            <a:r>
              <a:rPr lang="en-US" dirty="0"/>
              <a:t>476,679 asylum </a:t>
            </a:r>
            <a:r>
              <a:rPr lang="en-US" dirty="0" smtClean="0"/>
              <a:t>applications in Germany </a:t>
            </a:r>
            <a:r>
              <a:rPr lang="en-US" dirty="0"/>
              <a:t>(34% from Syria) </a:t>
            </a:r>
          </a:p>
          <a:p>
            <a:endParaRPr lang="en-US" dirty="0" smtClean="0"/>
          </a:p>
          <a:p>
            <a:r>
              <a:rPr lang="en-US" dirty="0" smtClean="0"/>
              <a:t>Logistical challenges</a:t>
            </a:r>
            <a:endParaRPr lang="en-US" dirty="0"/>
          </a:p>
        </p:txBody>
      </p:sp>
    </p:spTree>
    <p:extLst>
      <p:ext uri="{BB962C8B-B14F-4D97-AF65-F5344CB8AC3E}">
        <p14:creationId xmlns:p14="http://schemas.microsoft.com/office/powerpoint/2010/main" val="11677553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Refugee Crisis in Context of Key Terms</a:t>
            </a:r>
            <a:endParaRPr lang="en-US" dirty="0"/>
          </a:p>
        </p:txBody>
      </p:sp>
      <p:sp>
        <p:nvSpPr>
          <p:cNvPr id="3" name="Content Placeholder 2"/>
          <p:cNvSpPr>
            <a:spLocks noGrp="1"/>
          </p:cNvSpPr>
          <p:nvPr>
            <p:ph idx="1"/>
          </p:nvPr>
        </p:nvSpPr>
        <p:spPr/>
        <p:txBody>
          <a:bodyPr/>
          <a:lstStyle/>
          <a:p>
            <a:r>
              <a:rPr lang="en-US" dirty="0" smtClean="0"/>
              <a:t>Globalization</a:t>
            </a:r>
          </a:p>
          <a:p>
            <a:r>
              <a:rPr lang="en-US" dirty="0" smtClean="0"/>
              <a:t>Security</a:t>
            </a:r>
          </a:p>
          <a:p>
            <a:pPr lvl="1"/>
            <a:r>
              <a:rPr lang="en-US" dirty="0" smtClean="0"/>
              <a:t>Realism (</a:t>
            </a:r>
            <a:r>
              <a:rPr lang="en-US" i="1" dirty="0" smtClean="0"/>
              <a:t>Realpolitik</a:t>
            </a:r>
            <a:r>
              <a:rPr lang="en-US" dirty="0" smtClean="0"/>
              <a:t>) / Interventionism / Human Security</a:t>
            </a:r>
          </a:p>
          <a:p>
            <a:pPr lvl="2"/>
            <a:r>
              <a:rPr lang="en-US" dirty="0" smtClean="0"/>
              <a:t>Human Rights</a:t>
            </a:r>
          </a:p>
          <a:p>
            <a:pPr lvl="2"/>
            <a:r>
              <a:rPr lang="en-US" dirty="0" smtClean="0"/>
              <a:t>Terrorism</a:t>
            </a:r>
          </a:p>
          <a:p>
            <a:pPr lvl="3"/>
            <a:r>
              <a:rPr lang="en-US" dirty="0" smtClean="0"/>
              <a:t>Huntington: Clash of Civilizations? </a:t>
            </a:r>
            <a:endParaRPr lang="en-US" dirty="0"/>
          </a:p>
          <a:p>
            <a:r>
              <a:rPr lang="en-US" dirty="0" smtClean="0"/>
              <a:t>Sovereignty</a:t>
            </a:r>
            <a:endParaRPr lang="en-US" dirty="0"/>
          </a:p>
          <a:p>
            <a:pPr lvl="1"/>
            <a:r>
              <a:rPr lang="en-US" dirty="0" smtClean="0"/>
              <a:t>Solidarity and the European Union?</a:t>
            </a:r>
          </a:p>
          <a:p>
            <a:r>
              <a:rPr lang="en-US" dirty="0" smtClean="0"/>
              <a:t>Is the EU’s future in doubt? </a:t>
            </a:r>
          </a:p>
          <a:p>
            <a:endParaRPr lang="en-US" dirty="0"/>
          </a:p>
        </p:txBody>
      </p:sp>
    </p:spTree>
    <p:extLst>
      <p:ext uri="{BB962C8B-B14F-4D97-AF65-F5344CB8AC3E}">
        <p14:creationId xmlns:p14="http://schemas.microsoft.com/office/powerpoint/2010/main" val="1452329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dirty="0" smtClean="0"/>
              <a:t>The Takeaways </a:t>
            </a:r>
          </a:p>
        </p:txBody>
      </p:sp>
      <p:sp>
        <p:nvSpPr>
          <p:cNvPr id="14339" name="Content Placeholder 2"/>
          <p:cNvSpPr>
            <a:spLocks noGrp="1"/>
          </p:cNvSpPr>
          <p:nvPr>
            <p:ph idx="1"/>
          </p:nvPr>
        </p:nvSpPr>
        <p:spPr>
          <a:xfrm>
            <a:off x="457200" y="1447800"/>
            <a:ext cx="8229600" cy="4683125"/>
          </a:xfrm>
        </p:spPr>
        <p:txBody>
          <a:bodyPr/>
          <a:lstStyle/>
          <a:p>
            <a:endParaRPr lang="en-US" dirty="0" smtClean="0"/>
          </a:p>
          <a:p>
            <a:r>
              <a:rPr lang="en-US" dirty="0" smtClean="0"/>
              <a:t>Global conflicts and challenges</a:t>
            </a:r>
          </a:p>
          <a:p>
            <a:endParaRPr lang="en-US" dirty="0" smtClean="0"/>
          </a:p>
          <a:p>
            <a:r>
              <a:rPr lang="en-US" dirty="0" smtClean="0"/>
              <a:t>Limitations on nation-states</a:t>
            </a:r>
          </a:p>
          <a:p>
            <a:pPr lvl="1"/>
            <a:r>
              <a:rPr lang="en-US" dirty="0" smtClean="0"/>
              <a:t>Need for cooperation</a:t>
            </a:r>
          </a:p>
          <a:p>
            <a:pPr lvl="1"/>
            <a:endParaRPr lang="en-US" dirty="0"/>
          </a:p>
          <a:p>
            <a:r>
              <a:rPr lang="en-US" dirty="0" smtClean="0"/>
              <a:t>Resistance to “globalizing” trends and features</a:t>
            </a:r>
          </a:p>
          <a:p>
            <a:pPr lvl="1"/>
            <a:r>
              <a:rPr lang="en-US" dirty="0" smtClean="0"/>
              <a:t>The nation-state on the rebound? </a:t>
            </a:r>
          </a:p>
          <a:p>
            <a:endParaRPr lang="en-US" dirty="0"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Reminders</a:t>
            </a:r>
            <a:endParaRPr lang="en-US" dirty="0"/>
          </a:p>
        </p:txBody>
      </p:sp>
      <p:sp>
        <p:nvSpPr>
          <p:cNvPr id="3" name="Content Placeholder 2"/>
          <p:cNvSpPr>
            <a:spLocks noGrp="1"/>
          </p:cNvSpPr>
          <p:nvPr>
            <p:ph idx="1"/>
          </p:nvPr>
        </p:nvSpPr>
        <p:spPr/>
        <p:txBody>
          <a:bodyPr/>
          <a:lstStyle/>
          <a:p>
            <a:r>
              <a:rPr lang="en-US" dirty="0" smtClean="0"/>
              <a:t>Tonight: </a:t>
            </a:r>
            <a:r>
              <a:rPr lang="en-US" dirty="0"/>
              <a:t>"Responding to ISIS: Saving Cultural Heritage in Iraq and Syria"</a:t>
            </a:r>
          </a:p>
          <a:p>
            <a:pPr lvl="1"/>
            <a:r>
              <a:rPr lang="en-US" dirty="0"/>
              <a:t>7:30 PM in Chan Auditorium (Business Administration Building)</a:t>
            </a:r>
          </a:p>
          <a:p>
            <a:r>
              <a:rPr lang="en-US" dirty="0" smtClean="0"/>
              <a:t>Second Midterm:</a:t>
            </a:r>
          </a:p>
          <a:p>
            <a:pPr lvl="1"/>
            <a:r>
              <a:rPr lang="en-US" dirty="0" smtClean="0"/>
              <a:t>Extension of due date until November 6 (Sunday) at 11:59pm</a:t>
            </a:r>
          </a:p>
          <a:p>
            <a:pPr lvl="1"/>
            <a:r>
              <a:rPr lang="en-US" dirty="0" smtClean="0"/>
              <a:t>Exam ready by this Thursday</a:t>
            </a:r>
            <a:endParaRPr lang="en-US" dirty="0"/>
          </a:p>
          <a:p>
            <a:r>
              <a:rPr lang="en-US" dirty="0" smtClean="0"/>
              <a:t>November 1: </a:t>
            </a:r>
            <a:r>
              <a:rPr lang="en-US" dirty="0" err="1" smtClean="0"/>
              <a:t>Yaa</a:t>
            </a:r>
            <a:r>
              <a:rPr lang="en-US" dirty="0" smtClean="0"/>
              <a:t> Gyasi event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5105400"/>
            <a:ext cx="2819400" cy="1584503"/>
          </a:xfrm>
          <a:prstGeom prst="rect">
            <a:avLst/>
          </a:prstGeom>
        </p:spPr>
      </p:pic>
    </p:spTree>
    <p:extLst>
      <p:ext uri="{BB962C8B-B14F-4D97-AF65-F5344CB8AC3E}">
        <p14:creationId xmlns:p14="http://schemas.microsoft.com/office/powerpoint/2010/main" val="17310837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sz="3500" dirty="0" smtClean="0"/>
              <a:t>Objectives</a:t>
            </a:r>
          </a:p>
        </p:txBody>
      </p:sp>
      <p:sp>
        <p:nvSpPr>
          <p:cNvPr id="4099" name="Rectangle 3"/>
          <p:cNvSpPr>
            <a:spLocks noGrp="1" noChangeArrowheads="1"/>
          </p:cNvSpPr>
          <p:nvPr>
            <p:ph type="body" idx="1"/>
          </p:nvPr>
        </p:nvSpPr>
        <p:spPr>
          <a:xfrm>
            <a:off x="228600" y="1524000"/>
            <a:ext cx="8686800" cy="4606925"/>
          </a:xfrm>
        </p:spPr>
        <p:txBody>
          <a:bodyPr/>
          <a:lstStyle/>
          <a:p>
            <a:pPr marL="0" indent="0" eaLnBrk="1" hangingPunct="1">
              <a:buNone/>
            </a:pPr>
            <a:endParaRPr lang="en-US" dirty="0"/>
          </a:p>
          <a:p>
            <a:pPr eaLnBrk="1" hangingPunct="1"/>
            <a:r>
              <a:rPr lang="en-US" dirty="0" smtClean="0"/>
              <a:t>Explain key concepts.</a:t>
            </a:r>
            <a:endParaRPr lang="en-US" dirty="0"/>
          </a:p>
          <a:p>
            <a:pPr eaLnBrk="1" hangingPunct="1"/>
            <a:r>
              <a:rPr lang="en-US" dirty="0" smtClean="0"/>
              <a:t>Assess challenges of globalization to the nation-state and the challenges of the nation-state to globalization</a:t>
            </a:r>
          </a:p>
          <a:p>
            <a:pPr eaLnBrk="1" hangingPunct="1"/>
            <a:r>
              <a:rPr lang="en-US" dirty="0" smtClean="0"/>
              <a:t>Case studies: Brexit and Refugee crisis in Europe</a:t>
            </a:r>
          </a:p>
          <a:p>
            <a:pPr lvl="2" eaLnBrk="1" hangingPunct="1"/>
            <a:endParaRPr lang="en-US" dirty="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0"/>
            <a:ext cx="8229600" cy="1143000"/>
          </a:xfrm>
        </p:spPr>
        <p:txBody>
          <a:bodyPr/>
          <a:lstStyle/>
          <a:p>
            <a:pPr eaLnBrk="1" fontAlgn="auto" hangingPunct="1">
              <a:spcAft>
                <a:spcPts val="0"/>
              </a:spcAft>
              <a:defRPr/>
            </a:pPr>
            <a:r>
              <a:rPr lang="en-US" dirty="0" smtClean="0">
                <a:solidFill>
                  <a:schemeClr val="tx2">
                    <a:satMod val="130000"/>
                  </a:schemeClr>
                </a:solidFill>
              </a:rPr>
              <a:t>The Nation State and Sovereignty</a:t>
            </a:r>
          </a:p>
        </p:txBody>
      </p:sp>
      <p:sp>
        <p:nvSpPr>
          <p:cNvPr id="6147" name="Rectangle 3"/>
          <p:cNvSpPr>
            <a:spLocks noGrp="1" noChangeArrowheads="1"/>
          </p:cNvSpPr>
          <p:nvPr>
            <p:ph idx="1"/>
          </p:nvPr>
        </p:nvSpPr>
        <p:spPr>
          <a:xfrm>
            <a:off x="457200" y="1066800"/>
            <a:ext cx="8229600" cy="5064125"/>
          </a:xfrm>
        </p:spPr>
        <p:txBody>
          <a:bodyPr>
            <a:normAutofit/>
          </a:bodyPr>
          <a:lstStyle/>
          <a:p>
            <a:pPr marL="365760" indent="-283464" eaLnBrk="1" fontAlgn="auto" hangingPunct="1">
              <a:spcAft>
                <a:spcPts val="0"/>
              </a:spcAft>
              <a:buFont typeface="Wingdings 2"/>
              <a:buChar char=""/>
              <a:defRPr/>
            </a:pPr>
            <a:endParaRPr lang="en-US" dirty="0" smtClean="0"/>
          </a:p>
          <a:p>
            <a:pPr marL="365760" indent="-283464" eaLnBrk="1" fontAlgn="auto" hangingPunct="1">
              <a:spcAft>
                <a:spcPts val="0"/>
              </a:spcAft>
              <a:buFont typeface="Wingdings 2"/>
              <a:buChar char=""/>
              <a:defRPr/>
            </a:pPr>
            <a:endParaRPr lang="en-US" dirty="0" smtClean="0"/>
          </a:p>
          <a:p>
            <a:pPr marL="365760" indent="-283464" eaLnBrk="1" fontAlgn="auto" hangingPunct="1">
              <a:spcAft>
                <a:spcPts val="0"/>
              </a:spcAft>
              <a:buNone/>
              <a:defRPr/>
            </a:pPr>
            <a:endParaRPr lang="en-US" dirty="0" smtClean="0"/>
          </a:p>
        </p:txBody>
      </p:sp>
      <p:pic>
        <p:nvPicPr>
          <p:cNvPr id="6148" name="Picture 4" descr="http://www.naval-history.net/PhotoWW0-1914ScrapofPaper2LC.JPG"/>
          <p:cNvPicPr>
            <a:picLocks noChangeAspect="1" noChangeArrowheads="1"/>
          </p:cNvPicPr>
          <p:nvPr/>
        </p:nvPicPr>
        <p:blipFill>
          <a:blip r:embed="rId3" cstate="print"/>
          <a:srcRect/>
          <a:stretch>
            <a:fillRect/>
          </a:stretch>
        </p:blipFill>
        <p:spPr bwMode="auto">
          <a:xfrm>
            <a:off x="5913892" y="1828800"/>
            <a:ext cx="2772908" cy="3962401"/>
          </a:xfrm>
          <a:prstGeom prst="rect">
            <a:avLst/>
          </a:prstGeom>
          <a:noFill/>
        </p:spPr>
      </p:pic>
      <p:pic>
        <p:nvPicPr>
          <p:cNvPr id="6150" name="Picture 6" descr="http://germanhistorydocs.ghi-dc.org/images/Retallack_WW1-eng_600.jpg"/>
          <p:cNvPicPr>
            <a:picLocks noChangeAspect="1" noChangeArrowheads="1"/>
          </p:cNvPicPr>
          <p:nvPr/>
        </p:nvPicPr>
        <p:blipFill>
          <a:blip r:embed="rId4" cstate="print"/>
          <a:srcRect/>
          <a:stretch>
            <a:fillRect/>
          </a:stretch>
        </p:blipFill>
        <p:spPr bwMode="auto">
          <a:xfrm>
            <a:off x="457200" y="1828800"/>
            <a:ext cx="5029200" cy="3780282"/>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smtClean="0"/>
              <a:t>“The first task of every government? The security of its citizens” (Brown and </a:t>
            </a:r>
            <a:r>
              <a:rPr lang="en-US" dirty="0" err="1" smtClean="0"/>
              <a:t>Smallman</a:t>
            </a:r>
            <a:r>
              <a:rPr lang="en-US" dirty="0" smtClean="0"/>
              <a:t> 156)</a:t>
            </a:r>
          </a:p>
          <a:p>
            <a:endParaRPr lang="en-US" dirty="0"/>
          </a:p>
          <a:p>
            <a:r>
              <a:rPr lang="en-US" dirty="0" smtClean="0"/>
              <a:t>What is security? </a:t>
            </a:r>
            <a:endParaRPr lang="en-US" dirty="0"/>
          </a:p>
        </p:txBody>
      </p:sp>
    </p:spTree>
    <p:extLst>
      <p:ext uri="{BB962C8B-B14F-4D97-AF65-F5344CB8AC3E}">
        <p14:creationId xmlns:p14="http://schemas.microsoft.com/office/powerpoint/2010/main" val="6476485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Role of Nation-State </a:t>
            </a:r>
            <a:r>
              <a:rPr lang="en-US" dirty="0"/>
              <a:t>/</a:t>
            </a:r>
            <a:r>
              <a:rPr lang="en-US" dirty="0" smtClean="0"/>
              <a:t> Security</a:t>
            </a:r>
            <a:endParaRPr lang="en-US" dirty="0"/>
          </a:p>
        </p:txBody>
      </p:sp>
      <p:sp>
        <p:nvSpPr>
          <p:cNvPr id="3" name="Content Placeholder 2"/>
          <p:cNvSpPr>
            <a:spLocks noGrp="1"/>
          </p:cNvSpPr>
          <p:nvPr>
            <p:ph idx="1"/>
          </p:nvPr>
        </p:nvSpPr>
        <p:spPr/>
        <p:txBody>
          <a:bodyPr/>
          <a:lstStyle/>
          <a:p>
            <a:r>
              <a:rPr lang="en-US" dirty="0" smtClean="0"/>
              <a:t>Source of power</a:t>
            </a:r>
          </a:p>
          <a:p>
            <a:endParaRPr lang="en-US" dirty="0"/>
          </a:p>
          <a:p>
            <a:r>
              <a:rPr lang="en-US" dirty="0" smtClean="0"/>
              <a:t>Source of legitimacy</a:t>
            </a:r>
          </a:p>
          <a:p>
            <a:endParaRPr lang="en-US" dirty="0"/>
          </a:p>
          <a:p>
            <a:r>
              <a:rPr lang="en-US" dirty="0" smtClean="0"/>
              <a:t>“Monopoly on violence”</a:t>
            </a:r>
          </a:p>
          <a:p>
            <a:endParaRPr lang="en-US" dirty="0"/>
          </a:p>
          <a:p>
            <a:r>
              <a:rPr lang="en-US" dirty="0" smtClean="0"/>
              <a:t>Military and foreign policy </a:t>
            </a:r>
            <a:endParaRPr lang="en-US" dirty="0"/>
          </a:p>
        </p:txBody>
      </p:sp>
    </p:spTree>
    <p:extLst>
      <p:ext uri="{BB962C8B-B14F-4D97-AF65-F5344CB8AC3E}">
        <p14:creationId xmlns:p14="http://schemas.microsoft.com/office/powerpoint/2010/main" val="16758279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fontAlgn="auto" hangingPunct="1">
              <a:spcAft>
                <a:spcPts val="0"/>
              </a:spcAft>
              <a:defRPr/>
            </a:pPr>
            <a:r>
              <a:rPr lang="en-US" dirty="0" smtClean="0">
                <a:solidFill>
                  <a:schemeClr val="tx2">
                    <a:satMod val="130000"/>
                  </a:schemeClr>
                </a:solidFill>
              </a:rPr>
              <a:t>Nation-State losing power? </a:t>
            </a:r>
          </a:p>
        </p:txBody>
      </p:sp>
      <p:sp>
        <p:nvSpPr>
          <p:cNvPr id="15363" name="Rectangle 3"/>
          <p:cNvSpPr>
            <a:spLocks noGrp="1" noChangeArrowheads="1"/>
          </p:cNvSpPr>
          <p:nvPr>
            <p:ph idx="1"/>
          </p:nvPr>
        </p:nvSpPr>
        <p:spPr>
          <a:xfrm>
            <a:off x="457200" y="1600200"/>
            <a:ext cx="8229600" cy="5029200"/>
          </a:xfrm>
        </p:spPr>
        <p:txBody>
          <a:bodyPr/>
          <a:lstStyle/>
          <a:p>
            <a:pPr eaLnBrk="1" hangingPunct="1">
              <a:lnSpc>
                <a:spcPct val="80000"/>
              </a:lnSpc>
            </a:pPr>
            <a:r>
              <a:rPr lang="en-US" dirty="0" smtClean="0"/>
              <a:t>Multinational corporations</a:t>
            </a:r>
          </a:p>
          <a:p>
            <a:pPr eaLnBrk="1" hangingPunct="1">
              <a:lnSpc>
                <a:spcPct val="80000"/>
              </a:lnSpc>
            </a:pPr>
            <a:endParaRPr lang="en-US" dirty="0" smtClean="0"/>
          </a:p>
          <a:p>
            <a:pPr eaLnBrk="1" hangingPunct="1">
              <a:lnSpc>
                <a:spcPct val="80000"/>
              </a:lnSpc>
            </a:pPr>
            <a:r>
              <a:rPr lang="en-US" dirty="0" smtClean="0"/>
              <a:t>Global financial markets</a:t>
            </a:r>
          </a:p>
          <a:p>
            <a:pPr eaLnBrk="1" hangingPunct="1">
              <a:lnSpc>
                <a:spcPct val="80000"/>
              </a:lnSpc>
            </a:pPr>
            <a:endParaRPr lang="en-US" dirty="0" smtClean="0"/>
          </a:p>
          <a:p>
            <a:pPr eaLnBrk="1" hangingPunct="1">
              <a:lnSpc>
                <a:spcPct val="80000"/>
              </a:lnSpc>
            </a:pPr>
            <a:r>
              <a:rPr lang="en-US" dirty="0" smtClean="0"/>
              <a:t>Rise of emerging economies</a:t>
            </a:r>
          </a:p>
          <a:p>
            <a:pPr lvl="1" eaLnBrk="1" hangingPunct="1">
              <a:lnSpc>
                <a:spcPct val="80000"/>
              </a:lnSpc>
            </a:pPr>
            <a:r>
              <a:rPr lang="en-US" dirty="0" smtClean="0"/>
              <a:t>Offshoring</a:t>
            </a:r>
          </a:p>
          <a:p>
            <a:pPr lvl="1" eaLnBrk="1" hangingPunct="1">
              <a:lnSpc>
                <a:spcPct val="80000"/>
              </a:lnSpc>
            </a:pPr>
            <a:endParaRPr lang="en-US" dirty="0" smtClean="0"/>
          </a:p>
          <a:p>
            <a:pPr eaLnBrk="1" hangingPunct="1"/>
            <a:r>
              <a:rPr lang="en-US" dirty="0" smtClean="0"/>
              <a:t>Recent global recession</a:t>
            </a:r>
          </a:p>
          <a:p>
            <a:pPr eaLnBrk="1" hangingPunct="1">
              <a:lnSpc>
                <a:spcPct val="80000"/>
              </a:lnSpc>
            </a:pPr>
            <a:endParaRPr lang="en-US" sz="2800" dirty="0"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fontAlgn="auto" hangingPunct="1">
              <a:spcAft>
                <a:spcPts val="0"/>
              </a:spcAft>
              <a:defRPr/>
            </a:pPr>
            <a:r>
              <a:rPr lang="en-US" dirty="0" smtClean="0">
                <a:solidFill>
                  <a:schemeClr val="tx2">
                    <a:satMod val="130000"/>
                  </a:schemeClr>
                </a:solidFill>
              </a:rPr>
              <a:t>Threat of Globalization?</a:t>
            </a:r>
          </a:p>
        </p:txBody>
      </p:sp>
      <p:sp>
        <p:nvSpPr>
          <p:cNvPr id="14339" name="Rectangle 3"/>
          <p:cNvSpPr>
            <a:spLocks noGrp="1" noChangeArrowheads="1"/>
          </p:cNvSpPr>
          <p:nvPr>
            <p:ph idx="1"/>
          </p:nvPr>
        </p:nvSpPr>
        <p:spPr>
          <a:xfrm>
            <a:off x="457200" y="1719263"/>
            <a:ext cx="5638800" cy="4411662"/>
          </a:xfrm>
        </p:spPr>
        <p:txBody>
          <a:bodyPr/>
          <a:lstStyle/>
          <a:p>
            <a:pPr eaLnBrk="1" hangingPunct="1"/>
            <a:r>
              <a:rPr lang="en-US" dirty="0" smtClean="0"/>
              <a:t>Is the nation-state losing relevance?  Is it dying?</a:t>
            </a:r>
          </a:p>
          <a:p>
            <a:pPr lvl="1" eaLnBrk="1" hangingPunct="1"/>
            <a:r>
              <a:rPr lang="en-US" dirty="0" err="1" smtClean="0"/>
              <a:t>Malcom</a:t>
            </a:r>
            <a:r>
              <a:rPr lang="en-US" dirty="0" smtClean="0"/>
              <a:t> Waters, </a:t>
            </a:r>
            <a:r>
              <a:rPr lang="en-US" i="1" dirty="0" smtClean="0"/>
              <a:t>Globalization</a:t>
            </a:r>
            <a:r>
              <a:rPr lang="en-US" dirty="0" smtClean="0"/>
              <a:t> (2</a:t>
            </a:r>
            <a:r>
              <a:rPr lang="en-US" baseline="30000" dirty="0" smtClean="0"/>
              <a:t>nd</a:t>
            </a:r>
            <a:r>
              <a:rPr lang="en-US" dirty="0" smtClean="0"/>
              <a:t> ed. 2001)</a:t>
            </a:r>
          </a:p>
          <a:p>
            <a:pPr lvl="1" eaLnBrk="1" hangingPunct="1"/>
            <a:r>
              <a:rPr lang="en-US" dirty="0" smtClean="0"/>
              <a:t>Manfred Steger, </a:t>
            </a:r>
            <a:r>
              <a:rPr lang="en-US" i="1" dirty="0" smtClean="0"/>
              <a:t>A Short Introduction to Globalization</a:t>
            </a:r>
            <a:r>
              <a:rPr lang="en-US" dirty="0" smtClean="0"/>
              <a:t> (2003)</a:t>
            </a:r>
          </a:p>
          <a:p>
            <a:pPr lvl="1" eaLnBrk="1" hangingPunct="1"/>
            <a:r>
              <a:rPr lang="en-US" dirty="0" smtClean="0"/>
              <a:t>Kenichi </a:t>
            </a:r>
            <a:r>
              <a:rPr lang="en-US" dirty="0" err="1" smtClean="0"/>
              <a:t>Ohmae</a:t>
            </a:r>
            <a:r>
              <a:rPr lang="en-US" dirty="0" smtClean="0"/>
              <a:t>, </a:t>
            </a:r>
            <a:r>
              <a:rPr lang="en-US" i="1" dirty="0" smtClean="0"/>
              <a:t>The Next Global Stage</a:t>
            </a:r>
            <a:r>
              <a:rPr lang="en-US" dirty="0" smtClean="0"/>
              <a:t> (2005)</a:t>
            </a:r>
          </a:p>
        </p:txBody>
      </p:sp>
      <p:pic>
        <p:nvPicPr>
          <p:cNvPr id="14340" name="Picture 4"/>
          <p:cNvPicPr>
            <a:picLocks noChangeAspect="1" noChangeArrowheads="1"/>
          </p:cNvPicPr>
          <p:nvPr/>
        </p:nvPicPr>
        <p:blipFill>
          <a:blip r:embed="rId3" cstate="print"/>
          <a:srcRect/>
          <a:stretch>
            <a:fillRect/>
          </a:stretch>
        </p:blipFill>
        <p:spPr bwMode="auto">
          <a:xfrm>
            <a:off x="6019800" y="3200400"/>
            <a:ext cx="2514600" cy="3550024"/>
          </a:xfrm>
          <a:prstGeom prst="rect">
            <a:avLst/>
          </a:prstGeom>
          <a:noFill/>
          <a:ln w="9525">
            <a:noFill/>
            <a:miter lim="800000"/>
            <a:headEnd/>
            <a:tailEnd/>
          </a:ln>
        </p:spPr>
      </p:pic>
      <p:pic>
        <p:nvPicPr>
          <p:cNvPr id="5" name="Picture 2" descr="http://ebooks.cambridge.org/content/978/05/1165/904/1/9780511659041i.jpg"/>
          <p:cNvPicPr>
            <a:picLocks noChangeAspect="1" noChangeArrowheads="1"/>
          </p:cNvPicPr>
          <p:nvPr/>
        </p:nvPicPr>
        <p:blipFill>
          <a:blip r:embed="rId4" cstate="print"/>
          <a:srcRect/>
          <a:stretch>
            <a:fillRect/>
          </a:stretch>
        </p:blipFill>
        <p:spPr bwMode="auto">
          <a:xfrm>
            <a:off x="6553200" y="457200"/>
            <a:ext cx="2263775" cy="3419408"/>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Wars of Globalization (</a:t>
            </a:r>
            <a:r>
              <a:rPr lang="en-US" dirty="0" err="1" smtClean="0"/>
              <a:t>Naim</a:t>
            </a:r>
            <a:r>
              <a:rPr lang="en-US" dirty="0" smtClean="0"/>
              <a:t>)</a:t>
            </a:r>
            <a:endParaRPr lang="en-US" dirty="0"/>
          </a:p>
        </p:txBody>
      </p:sp>
      <p:sp>
        <p:nvSpPr>
          <p:cNvPr id="3" name="Content Placeholder 2"/>
          <p:cNvSpPr>
            <a:spLocks noGrp="1"/>
          </p:cNvSpPr>
          <p:nvPr>
            <p:ph idx="1"/>
          </p:nvPr>
        </p:nvSpPr>
        <p:spPr/>
        <p:txBody>
          <a:bodyPr/>
          <a:lstStyle/>
          <a:p>
            <a:r>
              <a:rPr lang="en-US" dirty="0" smtClean="0"/>
              <a:t>Drugs</a:t>
            </a:r>
          </a:p>
          <a:p>
            <a:endParaRPr lang="en-US" dirty="0" smtClean="0"/>
          </a:p>
          <a:p>
            <a:r>
              <a:rPr lang="en-US" dirty="0" smtClean="0"/>
              <a:t>Arms Trafficking</a:t>
            </a:r>
          </a:p>
          <a:p>
            <a:endParaRPr lang="en-US" dirty="0" smtClean="0"/>
          </a:p>
          <a:p>
            <a:r>
              <a:rPr lang="en-US" dirty="0" smtClean="0"/>
              <a:t>Intellectual Property</a:t>
            </a:r>
          </a:p>
          <a:p>
            <a:endParaRPr lang="en-US" dirty="0" smtClean="0"/>
          </a:p>
          <a:p>
            <a:r>
              <a:rPr lang="en-US" dirty="0" smtClean="0"/>
              <a:t>Alien Smuggling</a:t>
            </a:r>
          </a:p>
          <a:p>
            <a:endParaRPr lang="en-US" dirty="0" smtClean="0"/>
          </a:p>
          <a:p>
            <a:r>
              <a:rPr lang="en-US" dirty="0" smtClean="0"/>
              <a:t>Money Laundering</a:t>
            </a:r>
            <a:endParaRPr lang="en-US" dirty="0"/>
          </a:p>
        </p:txBody>
      </p:sp>
      <p:sp>
        <p:nvSpPr>
          <p:cNvPr id="4" name="TextBox 3"/>
          <p:cNvSpPr txBox="1"/>
          <p:nvPr/>
        </p:nvSpPr>
        <p:spPr>
          <a:xfrm>
            <a:off x="4648200" y="1752600"/>
            <a:ext cx="4038600" cy="1077218"/>
          </a:xfrm>
          <a:prstGeom prst="rect">
            <a:avLst/>
          </a:prstGeom>
          <a:noFill/>
        </p:spPr>
        <p:txBody>
          <a:bodyPr wrap="square" rtlCol="0">
            <a:spAutoFit/>
          </a:bodyPr>
          <a:lstStyle/>
          <a:p>
            <a:r>
              <a:rPr lang="en-US" sz="3200" dirty="0" smtClean="0"/>
              <a:t>We can add a sixth war: Terrorism.</a:t>
            </a:r>
            <a:endParaRPr lang="en-US" sz="3200" dirty="0"/>
          </a:p>
        </p:txBody>
      </p:sp>
      <p:pic>
        <p:nvPicPr>
          <p:cNvPr id="32770" name="Picture 2" descr="http://media.nowpublic.net/images/e0/f/e0f3d86824113074e9b3a78eb7efbbd9.jpg"/>
          <p:cNvPicPr>
            <a:picLocks noChangeAspect="1" noChangeArrowheads="1"/>
          </p:cNvPicPr>
          <p:nvPr/>
        </p:nvPicPr>
        <p:blipFill>
          <a:blip r:embed="rId3" cstate="print"/>
          <a:srcRect/>
          <a:stretch>
            <a:fillRect/>
          </a:stretch>
        </p:blipFill>
        <p:spPr bwMode="auto">
          <a:xfrm>
            <a:off x="4876800" y="3124200"/>
            <a:ext cx="3810000" cy="2371726"/>
          </a:xfrm>
          <a:prstGeom prst="rect">
            <a:avLst/>
          </a:prstGeom>
          <a:noFill/>
        </p:spPr>
      </p:pic>
    </p:spTree>
    <p:extLst>
      <p:ext uri="{BB962C8B-B14F-4D97-AF65-F5344CB8AC3E}">
        <p14:creationId xmlns:p14="http://schemas.microsoft.com/office/powerpoint/2010/main" val="1427390896"/>
      </p:ext>
    </p:extLst>
  </p:cSld>
  <p:clrMapOvr>
    <a:masterClrMapping/>
  </p:clrMapOvr>
  <p:timing>
    <p:tnLst>
      <p:par>
        <p:cTn id="1" dur="indefinite" restart="never" nodeType="tmRoot"/>
      </p:par>
    </p:tnLst>
  </p:timing>
</p:sld>
</file>

<file path=ppt/theme/theme1.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Network</Template>
  <TotalTime>4782</TotalTime>
  <Words>3066</Words>
  <Application>Microsoft Macintosh PowerPoint</Application>
  <PresentationFormat>On-screen Show (4:3)</PresentationFormat>
  <Paragraphs>317</Paragraphs>
  <Slides>23</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Calibri</vt:lpstr>
      <vt:lpstr>Mangal</vt:lpstr>
      <vt:lpstr>Verdana</vt:lpstr>
      <vt:lpstr>Wingdings</vt:lpstr>
      <vt:lpstr>Wingdings 2</vt:lpstr>
      <vt:lpstr>Arial</vt:lpstr>
      <vt:lpstr>Network</vt:lpstr>
      <vt:lpstr>Announcements</vt:lpstr>
      <vt:lpstr>Transitions</vt:lpstr>
      <vt:lpstr>Objectives</vt:lpstr>
      <vt:lpstr>The Nation State and Sovereignty</vt:lpstr>
      <vt:lpstr>Security</vt:lpstr>
      <vt:lpstr>Role of Nation-State / Security</vt:lpstr>
      <vt:lpstr>Nation-State losing power? </vt:lpstr>
      <vt:lpstr>Threat of Globalization?</vt:lpstr>
      <vt:lpstr>5 Wars of Globalization (Naim)</vt:lpstr>
      <vt:lpstr>Globalization and (Information) Technology</vt:lpstr>
      <vt:lpstr>Has Power Lost Its Edge?</vt:lpstr>
      <vt:lpstr>But, a reminder</vt:lpstr>
      <vt:lpstr>The European Union: The Grand Experiment</vt:lpstr>
      <vt:lpstr>Eurozone and Schengen</vt:lpstr>
      <vt:lpstr>Brexit</vt:lpstr>
      <vt:lpstr>The Civil War in Syria and its Implications </vt:lpstr>
      <vt:lpstr>Refugee Crisis in Europe</vt:lpstr>
      <vt:lpstr>Images</vt:lpstr>
      <vt:lpstr>Brief tangent: Human Rights</vt:lpstr>
      <vt:lpstr>Important Terms and Numbers</vt:lpstr>
      <vt:lpstr>The Refugee Crisis in Context of Key Terms</vt:lpstr>
      <vt:lpstr>The Takeaways </vt:lpstr>
      <vt:lpstr>Reminders</vt:lpstr>
    </vt:vector>
  </TitlesOfParts>
  <Company>UAH - English Department</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Dr. David Johnson</dc:creator>
  <cp:lastModifiedBy>Microsoft Office User</cp:lastModifiedBy>
  <cp:revision>347</cp:revision>
  <cp:lastPrinted>2014-10-06T18:48:35Z</cp:lastPrinted>
  <dcterms:created xsi:type="dcterms:W3CDTF">2006-03-28T02:30:39Z</dcterms:created>
  <dcterms:modified xsi:type="dcterms:W3CDTF">2016-10-25T18:58:21Z</dcterms:modified>
</cp:coreProperties>
</file>